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70" r:id="rId9"/>
    <p:sldId id="271" r:id="rId10"/>
    <p:sldId id="286" r:id="rId11"/>
    <p:sldId id="294" r:id="rId12"/>
    <p:sldId id="292" r:id="rId13"/>
    <p:sldId id="298" r:id="rId14"/>
    <p:sldId id="287" r:id="rId15"/>
    <p:sldId id="312" r:id="rId16"/>
    <p:sldId id="288" r:id="rId17"/>
    <p:sldId id="293" r:id="rId18"/>
    <p:sldId id="295" r:id="rId19"/>
    <p:sldId id="313" r:id="rId20"/>
    <p:sldId id="289" r:id="rId21"/>
    <p:sldId id="279" r:id="rId22"/>
    <p:sldId id="280" r:id="rId23"/>
    <p:sldId id="273" r:id="rId24"/>
    <p:sldId id="266" r:id="rId25"/>
    <p:sldId id="274" r:id="rId26"/>
    <p:sldId id="261" r:id="rId27"/>
    <p:sldId id="299" r:id="rId28"/>
    <p:sldId id="331" r:id="rId29"/>
    <p:sldId id="310" r:id="rId30"/>
    <p:sldId id="332" r:id="rId31"/>
    <p:sldId id="302" r:id="rId32"/>
    <p:sldId id="300" r:id="rId33"/>
    <p:sldId id="334" r:id="rId34"/>
    <p:sldId id="335" r:id="rId35"/>
    <p:sldId id="301" r:id="rId36"/>
    <p:sldId id="296" r:id="rId37"/>
    <p:sldId id="303" r:id="rId38"/>
    <p:sldId id="304" r:id="rId39"/>
    <p:sldId id="305" r:id="rId40"/>
    <p:sldId id="306" r:id="rId41"/>
    <p:sldId id="307" r:id="rId42"/>
    <p:sldId id="308" r:id="rId43"/>
    <p:sldId id="333" r:id="rId44"/>
    <p:sldId id="284" r:id="rId45"/>
    <p:sldId id="276" r:id="rId46"/>
    <p:sldId id="314" r:id="rId47"/>
    <p:sldId id="315" r:id="rId48"/>
    <p:sldId id="319" r:id="rId49"/>
    <p:sldId id="318" r:id="rId50"/>
    <p:sldId id="321" r:id="rId51"/>
    <p:sldId id="322" r:id="rId52"/>
    <p:sldId id="316" r:id="rId53"/>
    <p:sldId id="317" r:id="rId54"/>
    <p:sldId id="323" r:id="rId55"/>
    <p:sldId id="324" r:id="rId56"/>
    <p:sldId id="326" r:id="rId57"/>
    <p:sldId id="336" r:id="rId58"/>
    <p:sldId id="337" r:id="rId59"/>
    <p:sldId id="327" r:id="rId60"/>
    <p:sldId id="328" r:id="rId61"/>
    <p:sldId id="338" r:id="rId62"/>
    <p:sldId id="339" r:id="rId63"/>
    <p:sldId id="340" r:id="rId64"/>
    <p:sldId id="329" r:id="rId65"/>
    <p:sldId id="330" r:id="rId66"/>
    <p:sldId id="269" r:id="rId67"/>
    <p:sldId id="263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insun" initials="L" lastIdx="1" clrIdx="0">
    <p:extLst>
      <p:ext uri="{19B8F6BF-5375-455C-9EA6-DF929625EA0E}">
        <p15:presenceInfo xmlns:p15="http://schemas.microsoft.com/office/powerpoint/2012/main" userId="S::iamlis@knou.ac.kr::72636950-c245-4384-9870-06fdf99b18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C2E"/>
    <a:srgbClr val="E95126"/>
    <a:srgbClr val="E84C22"/>
    <a:srgbClr val="FCC377"/>
    <a:srgbClr val="FBC176"/>
    <a:srgbClr val="FCB95F"/>
    <a:srgbClr val="E79D65"/>
    <a:srgbClr val="F9CF81"/>
    <a:srgbClr val="FFDE7C"/>
    <a:srgbClr val="F7B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5" autoAdjust="0"/>
    <p:restoredTop sz="94181"/>
  </p:normalViewPr>
  <p:slideViewPr>
    <p:cSldViewPr snapToGrid="0">
      <p:cViewPr varScale="1">
        <p:scale>
          <a:sx n="70" d="100"/>
          <a:sy n="70" d="100"/>
        </p:scale>
        <p:origin x="5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0F757-89E0-4658-8E04-3E8F462AD946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1765C-00AB-407E-9D31-521CDB1A4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952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CRISP-DM</a:t>
            </a:r>
            <a:r>
              <a:rPr lang="ko-KR" altLang="en-US" dirty="0"/>
              <a:t>분석방법론에 의한 분석방법론에 따라 프로젝트 수행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05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실제 값</a:t>
            </a:r>
            <a:r>
              <a:rPr lang="en-US" altLang="ko-KR" dirty="0"/>
              <a:t>, F</a:t>
            </a:r>
            <a:r>
              <a:rPr lang="ko-KR" altLang="en-US" dirty="0" err="1"/>
              <a:t>예측값</a:t>
            </a:r>
            <a:r>
              <a:rPr lang="en-US" altLang="ko-KR" dirty="0"/>
              <a:t>// </a:t>
            </a:r>
            <a:r>
              <a:rPr lang="ko-KR" altLang="en-US" dirty="0"/>
              <a:t>크기 의존적 에러의 단점을 커버하기 위한 방법</a:t>
            </a:r>
            <a:r>
              <a:rPr lang="en-US" altLang="ko-KR" dirty="0"/>
              <a:t>, </a:t>
            </a:r>
            <a:r>
              <a:rPr lang="ko-KR" altLang="en-US" dirty="0"/>
              <a:t>비율 상 같은 기준으로 비교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79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추세는 예측을 잘하는 편이다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하지만 아주 잘 팔린 것들은 예측을 잘 못한다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53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대박 난 </a:t>
            </a:r>
            <a:r>
              <a:rPr kumimoji="1" lang="en-US" altLang="ko-KR" dirty="0"/>
              <a:t>item</a:t>
            </a:r>
            <a:r>
              <a:rPr kumimoji="1" lang="ko-KR" altLang="en-US" dirty="0"/>
              <a:t>보다 </a:t>
            </a:r>
            <a:r>
              <a:rPr kumimoji="1" lang="ko-KR" altLang="en-US" dirty="0" err="1"/>
              <a:t>쪽박난</a:t>
            </a:r>
            <a:r>
              <a:rPr kumimoji="1" lang="ko-KR" altLang="en-US" dirty="0"/>
              <a:t> </a:t>
            </a:r>
            <a:r>
              <a:rPr kumimoji="1" lang="en-US" altLang="ko-KR" dirty="0"/>
              <a:t>item</a:t>
            </a:r>
            <a:r>
              <a:rPr kumimoji="1" lang="ko-KR" altLang="en-US" dirty="0"/>
              <a:t>이 </a:t>
            </a:r>
            <a:r>
              <a:rPr kumimoji="1" lang="en-US" altLang="ko-KR" dirty="0" err="1"/>
              <a:t>mape</a:t>
            </a:r>
            <a:r>
              <a:rPr kumimoji="1" lang="ko-KR" altLang="en-US" dirty="0"/>
              <a:t>점수에 영향을 미친다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분모가 작기 때문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이들을 어떻게 예측할 수 있을지 아직 찾지 못한 것이 한계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76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8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최종제출에서는 데이터 값들의 조정이 필요합니다</a:t>
            </a:r>
            <a:r>
              <a:rPr lang="en-US" altLang="ko-KR" dirty="0"/>
              <a:t>. – revenue 5</a:t>
            </a:r>
            <a:r>
              <a:rPr lang="ko-KR" altLang="en-US" dirty="0"/>
              <a:t>만원 미만인 </a:t>
            </a:r>
            <a:r>
              <a:rPr lang="en-US" altLang="ko-KR" dirty="0"/>
              <a:t>column</a:t>
            </a:r>
            <a:r>
              <a:rPr lang="ko-KR" altLang="en-US" dirty="0"/>
              <a:t>이 있기때문입니다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3131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3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개선 및 향후과제 인가용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550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98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2500</a:t>
            </a:r>
            <a:r>
              <a:rPr lang="ko-KR" altLang="en-US" dirty="0"/>
              <a:t>만원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1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145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94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15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2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시계열 데이터 예측시 </a:t>
            </a:r>
            <a:r>
              <a:rPr lang="en-US" altLang="ko-KR" dirty="0" err="1"/>
              <a:t>rnn</a:t>
            </a:r>
            <a:r>
              <a:rPr lang="ko-KR" altLang="en-US" dirty="0"/>
              <a:t>을 많이 쓰고 </a:t>
            </a:r>
            <a:r>
              <a:rPr lang="en-US" altLang="ko-KR" dirty="0" err="1"/>
              <a:t>rnn</a:t>
            </a:r>
            <a:r>
              <a:rPr lang="ko-KR" altLang="en-US" dirty="0"/>
              <a:t>의 모델중 </a:t>
            </a:r>
            <a:r>
              <a:rPr lang="en-US" altLang="ko-KR" dirty="0" err="1"/>
              <a:t>lstm</a:t>
            </a:r>
            <a:r>
              <a:rPr lang="ko-KR" altLang="en-US" dirty="0"/>
              <a:t>과 유사하며 연산이 빠른 </a:t>
            </a:r>
            <a:r>
              <a:rPr lang="en-US" altLang="ko-KR" dirty="0" err="1"/>
              <a:t>gru</a:t>
            </a:r>
            <a:r>
              <a:rPr lang="ko-KR" altLang="en-US" dirty="0"/>
              <a:t>를 선택함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1765C-00AB-407E-9D31-521CDB1A4A8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9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itwiki.kr/w/%EB%9E%9C%EB%8D%A4_%ED%8F%AC%EB%A0%88%EC%8A%A4%ED%8A%B8?hcb=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freepsw/boosting-bagging-vs-boosti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freepsw/boosting-bagging-vs-boost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ta.re.kr/" TargetMode="External"/><Relationship Id="rId7" Type="http://schemas.openxmlformats.org/officeDocument/2006/relationships/hyperlink" Target="https://newfront.dacon.io/competitions/official/140472/codeshare/419/" TargetMode="External"/><Relationship Id="rId2" Type="http://schemas.openxmlformats.org/officeDocument/2006/relationships/hyperlink" Target="http://www.hvass-lab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G_WeGbZ9A4&amp;feature=share" TargetMode="External"/><Relationship Id="rId5" Type="http://schemas.openxmlformats.org/officeDocument/2006/relationships/hyperlink" Target="https://m.blog.naver.com/PostView.nhn?blogId=cjoshopping_blog&amp;logNo=221276908701&amp;proxyReferer=http://www.google.com/" TargetMode="External"/><Relationship Id="rId4" Type="http://schemas.openxmlformats.org/officeDocument/2006/relationships/hyperlink" Target="http://www.kotca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3B2D8-7B11-4F3F-AC30-85CBF458F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168863"/>
            <a:ext cx="7766936" cy="1646302"/>
          </a:xfrm>
        </p:spPr>
        <p:txBody>
          <a:bodyPr/>
          <a:lstStyle/>
          <a:p>
            <a:r>
              <a:rPr lang="en-US" altLang="ko-KR" sz="4000" dirty="0"/>
              <a:t>NS</a:t>
            </a:r>
            <a:r>
              <a:rPr lang="ko-KR" altLang="en-US" sz="4000" dirty="0"/>
              <a:t> </a:t>
            </a:r>
            <a:r>
              <a:rPr lang="en-US" altLang="ko-KR" sz="4000" dirty="0"/>
              <a:t>SHOP+</a:t>
            </a:r>
            <a:r>
              <a:rPr lang="ko-KR" altLang="en-US" sz="4000" dirty="0"/>
              <a:t>판매실적 예측을 통한 편성 최적화 방안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CFD74F-513A-497C-8FDF-7D7590456D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조장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공금령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유수화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이수현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한선호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엄인영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2020.09.28.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08904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9EFB9-E204-4B42-A48A-1FADC12D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26572"/>
            <a:ext cx="8596668" cy="1320800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ADBF677-5407-4991-B655-EC35E5E6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98" y="1087519"/>
            <a:ext cx="8596668" cy="141018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solidFill>
                  <a:schemeClr val="tx1"/>
                </a:solidFill>
              </a:rPr>
              <a:t>연간 </a:t>
            </a:r>
            <a:r>
              <a:rPr lang="ko-KR" altLang="en-US" dirty="0" err="1">
                <a:solidFill>
                  <a:schemeClr val="tx1"/>
                </a:solidFill>
              </a:rPr>
              <a:t>상품군</a:t>
            </a:r>
            <a:r>
              <a:rPr lang="ko-KR" altLang="en-US" dirty="0">
                <a:solidFill>
                  <a:schemeClr val="tx1"/>
                </a:solidFill>
              </a:rPr>
              <a:t> 별 총 매출액 비율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/>
              <a:t>농수축</a:t>
            </a:r>
            <a:r>
              <a:rPr lang="ko-KR" altLang="en-US" dirty="0"/>
              <a:t> </a:t>
            </a:r>
            <a:r>
              <a:rPr lang="en-US" altLang="ko-KR" dirty="0"/>
              <a:t>20%&gt;</a:t>
            </a:r>
            <a:r>
              <a:rPr lang="ko-KR" altLang="en-US" dirty="0"/>
              <a:t>주방 </a:t>
            </a:r>
            <a:r>
              <a:rPr lang="en-US" altLang="ko-KR" dirty="0"/>
              <a:t>16%&gt; </a:t>
            </a:r>
            <a:r>
              <a:rPr lang="ko-KR" altLang="en-US" dirty="0"/>
              <a:t>의류 </a:t>
            </a:r>
            <a:r>
              <a:rPr lang="en-US" altLang="ko-KR" dirty="0"/>
              <a:t>13%&gt; </a:t>
            </a:r>
            <a:r>
              <a:rPr lang="ko-KR" altLang="en-US" dirty="0"/>
              <a:t>가전 </a:t>
            </a:r>
            <a:r>
              <a:rPr lang="en-US" altLang="ko-KR" dirty="0"/>
              <a:t>12%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E00A7-A02C-43DB-816E-BB9049CA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99" t="24095" r="20970" b="3048"/>
          <a:stretch/>
        </p:blipFill>
        <p:spPr>
          <a:xfrm>
            <a:off x="1154941" y="1956978"/>
            <a:ext cx="3820726" cy="380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E9DC80-41AB-4A75-9188-10989EC77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810" y="1966586"/>
            <a:ext cx="4182191" cy="38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A308C-A804-46D4-AD54-D781041B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51CDE1-6CD1-4F8B-A7D6-A303B9C55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94" y="1930400"/>
            <a:ext cx="7792051" cy="4545556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C72E57FE-03B6-45CC-B260-FA508428D642}"/>
              </a:ext>
            </a:extLst>
          </p:cNvPr>
          <p:cNvSpPr txBox="1">
            <a:spLocks/>
          </p:cNvSpPr>
          <p:nvPr/>
        </p:nvSpPr>
        <p:spPr>
          <a:xfrm>
            <a:off x="1027894" y="1490287"/>
            <a:ext cx="8596668" cy="44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상품군</a:t>
            </a:r>
            <a:r>
              <a:rPr lang="ko-KR" altLang="en-US" dirty="0">
                <a:solidFill>
                  <a:schemeClr val="tx1"/>
                </a:solidFill>
              </a:rPr>
              <a:t> 별 월 매출액 시각화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연중 </a:t>
            </a:r>
            <a:r>
              <a:rPr lang="ko-KR" altLang="en-US" dirty="0" err="1">
                <a:solidFill>
                  <a:schemeClr val="tx1"/>
                </a:solidFill>
              </a:rPr>
              <a:t>농수축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의류 상품 매출</a:t>
            </a:r>
            <a:r>
              <a:rPr lang="ko-KR" altLang="en-US" dirty="0"/>
              <a:t> 높음</a:t>
            </a:r>
            <a:r>
              <a:rPr lang="en-US" altLang="ko-KR" dirty="0"/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839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6FD1B-2A33-45B3-9A63-B996D7A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578A2F-C8CF-4822-9AF4-4B149B6B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168" y="2048032"/>
            <a:ext cx="7761820" cy="3868674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D1D528-B70C-4DEC-90FB-884A3B99C6AD}"/>
              </a:ext>
            </a:extLst>
          </p:cNvPr>
          <p:cNvSpPr txBox="1">
            <a:spLocks/>
          </p:cNvSpPr>
          <p:nvPr/>
        </p:nvSpPr>
        <p:spPr>
          <a:xfrm>
            <a:off x="1107640" y="1549103"/>
            <a:ext cx="8596668" cy="44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월별 매출 추이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겨울철</a:t>
            </a:r>
            <a:r>
              <a:rPr lang="en-US" altLang="ko-KR" dirty="0">
                <a:solidFill>
                  <a:schemeClr val="tx1"/>
                </a:solidFill>
              </a:rPr>
              <a:t>(11, 12, 1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매출 높음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기온과 매출 관계 있을 것 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47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6FD1B-2A33-45B3-9A63-B996D7ADD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8D1D528-B70C-4DEC-90FB-884A3B99C6AD}"/>
              </a:ext>
            </a:extLst>
          </p:cNvPr>
          <p:cNvSpPr txBox="1">
            <a:spLocks/>
          </p:cNvSpPr>
          <p:nvPr/>
        </p:nvSpPr>
        <p:spPr>
          <a:xfrm>
            <a:off x="1086125" y="1371251"/>
            <a:ext cx="8596668" cy="44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월별 </a:t>
            </a:r>
            <a:r>
              <a:rPr lang="ko-KR" altLang="en-US" dirty="0" err="1">
                <a:solidFill>
                  <a:schemeClr val="tx1"/>
                </a:solidFill>
              </a:rPr>
              <a:t>상품군</a:t>
            </a:r>
            <a:r>
              <a:rPr lang="ko-KR" altLang="en-US" dirty="0">
                <a:solidFill>
                  <a:schemeClr val="tx1"/>
                </a:solidFill>
              </a:rPr>
              <a:t> 판매 개수</a:t>
            </a:r>
            <a:r>
              <a:rPr lang="en-US" altLang="ko-KR" dirty="0">
                <a:solidFill>
                  <a:schemeClr val="tx1"/>
                </a:solidFill>
              </a:rPr>
              <a:t>: 4, 5</a:t>
            </a:r>
            <a:r>
              <a:rPr lang="ko-KR" altLang="en-US" dirty="0">
                <a:solidFill>
                  <a:schemeClr val="tx1"/>
                </a:solidFill>
              </a:rPr>
              <a:t>월 가전 판매 두드러짐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주방 판매 빈도 잦은 편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FCB090-F4CA-40BC-8604-4C06EDFA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02" y="1811364"/>
            <a:ext cx="77724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4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9EFB9-E204-4B42-A48A-1FADC12D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26572"/>
            <a:ext cx="8596668" cy="1320800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389BAE-DCE7-4D67-BFFA-818664FE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86" y="1500224"/>
            <a:ext cx="6729830" cy="20979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35A8B0-984F-49AD-BC81-6B385E858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60" y="4050555"/>
            <a:ext cx="6729830" cy="1984485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FF8E351-21C6-404F-8384-025C6617E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419" y="1130892"/>
            <a:ext cx="8596668" cy="440113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요일 별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매출평균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 현황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주중보다 주말이 높음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(0:</a:t>
            </a:r>
            <a:r>
              <a:rPr lang="ko-KR" altLang="en-US" dirty="0">
                <a:solidFill>
                  <a:schemeClr val="tx1"/>
                </a:solidFill>
              </a:rPr>
              <a:t>월요일</a:t>
            </a:r>
            <a:r>
              <a:rPr lang="en-US" altLang="ko-KR" dirty="0">
                <a:solidFill>
                  <a:schemeClr val="tx1"/>
                </a:solidFill>
              </a:rPr>
              <a:t>~6:</a:t>
            </a:r>
            <a:r>
              <a:rPr lang="ko-KR" altLang="en-US" dirty="0">
                <a:solidFill>
                  <a:schemeClr val="tx1"/>
                </a:solidFill>
              </a:rPr>
              <a:t>일요일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A06D4E-2A0B-4DAA-8D8F-F4A8201A8E77}"/>
              </a:ext>
            </a:extLst>
          </p:cNvPr>
          <p:cNvSpPr txBox="1">
            <a:spLocks/>
          </p:cNvSpPr>
          <p:nvPr/>
        </p:nvSpPr>
        <p:spPr>
          <a:xfrm>
            <a:off x="1130693" y="3674517"/>
            <a:ext cx="8596668" cy="440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요일 별 </a:t>
            </a:r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판매수량</a:t>
            </a:r>
            <a:r>
              <a:rPr lang="en-US" altLang="ko-KR" dirty="0">
                <a:solidFill>
                  <a:schemeClr val="tx1"/>
                </a:solidFill>
              </a:rPr>
              <a:t>’</a:t>
            </a:r>
            <a:r>
              <a:rPr lang="ko-KR" altLang="en-US" dirty="0">
                <a:solidFill>
                  <a:schemeClr val="tx1"/>
                </a:solidFill>
              </a:rPr>
              <a:t>의 평균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주말이 높음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그 중 토요일이 높음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2E867B3-7B6A-4395-B511-883CE87066B0}"/>
              </a:ext>
            </a:extLst>
          </p:cNvPr>
          <p:cNvSpPr txBox="1">
            <a:spLocks/>
          </p:cNvSpPr>
          <p:nvPr/>
        </p:nvSpPr>
        <p:spPr>
          <a:xfrm>
            <a:off x="1098419" y="6141775"/>
            <a:ext cx="7260273" cy="608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chemeClr val="tx1"/>
                </a:solidFill>
              </a:rPr>
              <a:t>평균 판매수량이 토요일이 많음에도 매출은 일요일이 높음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</a:p>
          <a:p>
            <a:pPr marL="0" indent="0">
              <a:buNone/>
            </a:pPr>
            <a:r>
              <a:rPr lang="ko-KR" altLang="en-US" sz="1600" dirty="0">
                <a:solidFill>
                  <a:schemeClr val="tx1"/>
                </a:solidFill>
              </a:rPr>
              <a:t>      일요일이 상대적 단가 높은 제품이 판매되는 것인지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원인 확인 필요 </a:t>
            </a:r>
          </a:p>
        </p:txBody>
      </p:sp>
    </p:spTree>
    <p:extLst>
      <p:ext uri="{BB962C8B-B14F-4D97-AF65-F5344CB8AC3E}">
        <p14:creationId xmlns:p14="http://schemas.microsoft.com/office/powerpoint/2010/main" val="2954759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92AF0-C6FA-4EFF-8787-64D9843E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22126"/>
            <a:ext cx="8596668" cy="1320800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4997387-7034-448C-8BEF-5EF07B6D1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795" y="1407532"/>
            <a:ext cx="759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요일별</a:t>
            </a:r>
            <a:r>
              <a:rPr lang="en-US" altLang="ko-KR" dirty="0"/>
              <a:t>-</a:t>
            </a:r>
            <a:r>
              <a:rPr lang="ko-KR" altLang="en-US" dirty="0"/>
              <a:t>품목별</a:t>
            </a:r>
            <a:r>
              <a:rPr lang="en-US" altLang="ko-KR" dirty="0"/>
              <a:t>-</a:t>
            </a:r>
            <a:r>
              <a:rPr lang="ko-KR" altLang="en-US" dirty="0"/>
              <a:t>주문량</a:t>
            </a:r>
            <a:r>
              <a:rPr lang="en-US" altLang="ko-KR" dirty="0"/>
              <a:t>-</a:t>
            </a:r>
            <a:r>
              <a:rPr lang="ko-KR" altLang="en-US" dirty="0"/>
              <a:t>가전</a:t>
            </a:r>
            <a:r>
              <a:rPr lang="en-US" altLang="ko-KR" dirty="0"/>
              <a:t>, </a:t>
            </a:r>
            <a:r>
              <a:rPr lang="ko-KR" altLang="en-US" dirty="0"/>
              <a:t>의류</a:t>
            </a:r>
            <a:r>
              <a:rPr lang="en-US" altLang="ko-KR" dirty="0"/>
              <a:t>, </a:t>
            </a:r>
            <a:r>
              <a:rPr lang="ko-KR" altLang="en-US" dirty="0"/>
              <a:t>이미용 주말이 높고</a:t>
            </a:r>
            <a:r>
              <a:rPr lang="en-US" altLang="ko-KR" dirty="0"/>
              <a:t>, </a:t>
            </a:r>
            <a:r>
              <a:rPr lang="ko-KR" altLang="en-US" dirty="0"/>
              <a:t>그 외는 </a:t>
            </a:r>
            <a:r>
              <a:rPr lang="ko-KR" altLang="en-US" dirty="0" err="1"/>
              <a:t>비슷</a:t>
            </a:r>
            <a:r>
              <a:rPr lang="ko-KR" altLang="en-US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A10415-A30F-4431-9341-E1D9A90A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73" y="2041504"/>
            <a:ext cx="7732279" cy="40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95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9EFB9-E204-4B42-A48A-1FADC12D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26572"/>
            <a:ext cx="8596668" cy="1320800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996B9C-BA50-471D-B7E2-90F3A2F6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40" y="2323652"/>
            <a:ext cx="7945515" cy="440631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DAB4B66-2FE4-4D7F-B6ED-B87A8199D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40" y="1382623"/>
            <a:ext cx="8596668" cy="941029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평일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주말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공휴일 매출 차이 비교 시각화 </a:t>
            </a:r>
            <a:r>
              <a:rPr lang="en-US" altLang="ko-KR" dirty="0">
                <a:solidFill>
                  <a:schemeClr val="tx1"/>
                </a:solidFill>
              </a:rPr>
              <a:t>(0:</a:t>
            </a:r>
            <a:r>
              <a:rPr lang="ko-KR" altLang="en-US" dirty="0">
                <a:solidFill>
                  <a:schemeClr val="tx1"/>
                </a:solidFill>
              </a:rPr>
              <a:t>주중</a:t>
            </a:r>
            <a:r>
              <a:rPr lang="en-US" altLang="ko-KR" dirty="0">
                <a:solidFill>
                  <a:schemeClr val="tx1"/>
                </a:solidFill>
              </a:rPr>
              <a:t>, 1:</a:t>
            </a:r>
            <a:r>
              <a:rPr lang="ko-KR" altLang="en-US" dirty="0">
                <a:solidFill>
                  <a:schemeClr val="tx1"/>
                </a:solidFill>
              </a:rPr>
              <a:t>주말</a:t>
            </a:r>
            <a:r>
              <a:rPr lang="en-US" altLang="ko-KR" dirty="0">
                <a:solidFill>
                  <a:schemeClr val="tx1"/>
                </a:solidFill>
              </a:rPr>
              <a:t>, 2:</a:t>
            </a:r>
            <a:r>
              <a:rPr lang="ko-KR" altLang="en-US" dirty="0">
                <a:solidFill>
                  <a:schemeClr val="tx1"/>
                </a:solidFill>
              </a:rPr>
              <a:t>공휴일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평일과 비교하여 주말 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공휴일</a:t>
            </a:r>
            <a:r>
              <a:rPr lang="en-US" altLang="ko-KR" dirty="0">
                <a:solidFill>
                  <a:schemeClr val="tx1"/>
                </a:solidFill>
              </a:rPr>
              <a:t>&gt; </a:t>
            </a:r>
            <a:r>
              <a:rPr lang="ko-KR" altLang="en-US" dirty="0">
                <a:solidFill>
                  <a:schemeClr val="tx1"/>
                </a:solidFill>
              </a:rPr>
              <a:t>평일 순으로 매출액 높음</a:t>
            </a:r>
          </a:p>
        </p:txBody>
      </p:sp>
    </p:spTree>
    <p:extLst>
      <p:ext uri="{BB962C8B-B14F-4D97-AF65-F5344CB8AC3E}">
        <p14:creationId xmlns:p14="http://schemas.microsoft.com/office/powerpoint/2010/main" val="178238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04EC6-E96A-461C-9688-98467B0AE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CCE150-69F3-4CD0-95B3-AE0590B40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589" y="1347789"/>
            <a:ext cx="8596668" cy="1470567"/>
          </a:xfrm>
        </p:spPr>
        <p:txBody>
          <a:bodyPr>
            <a:normAutofit/>
          </a:bodyPr>
          <a:lstStyle/>
          <a:p>
            <a:r>
              <a:rPr lang="ko-KR" altLang="en-US" dirty="0"/>
              <a:t>시간대별 매출액 차이</a:t>
            </a:r>
            <a:r>
              <a:rPr lang="en-US" altLang="ko-KR" dirty="0"/>
              <a:t>: 16, 17</a:t>
            </a:r>
            <a:r>
              <a:rPr lang="ko-KR" altLang="en-US" dirty="0"/>
              <a:t>시</a:t>
            </a:r>
            <a:r>
              <a:rPr lang="en-US" altLang="ko-KR" dirty="0"/>
              <a:t>, 18</a:t>
            </a:r>
            <a:r>
              <a:rPr lang="ko-KR" altLang="en-US" dirty="0"/>
              <a:t>시 프라임 타임으로 보임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     but </a:t>
            </a:r>
            <a:r>
              <a:rPr lang="ko-KR" altLang="en-US" dirty="0"/>
              <a:t>요일 별 카테고리별 세분화 분석 필요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CD0C41-C2F6-4F51-8696-F66C7D79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45" y="2232079"/>
            <a:ext cx="72580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3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16724-B1D6-4445-B8B5-D1D68193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434BE-52DE-4A78-B8CC-824F666F6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394" y="1270000"/>
            <a:ext cx="8596668" cy="394721"/>
          </a:xfrm>
        </p:spPr>
        <p:txBody>
          <a:bodyPr/>
          <a:lstStyle/>
          <a:p>
            <a:r>
              <a:rPr lang="ko-KR" altLang="en-US" dirty="0"/>
              <a:t>시간대별 품목별 매출액 차이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D72B6D-0B28-46D1-ABDA-CD51F3BB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55" y="1771529"/>
            <a:ext cx="7598146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8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9A5D9-E6C5-46A0-8346-6B393CF7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489" y="1159984"/>
            <a:ext cx="8596668" cy="3880773"/>
          </a:xfrm>
        </p:spPr>
        <p:txBody>
          <a:bodyPr/>
          <a:lstStyle/>
          <a:p>
            <a:r>
              <a:rPr lang="ko-KR" altLang="en-US" dirty="0"/>
              <a:t>상품별</a:t>
            </a:r>
            <a:r>
              <a:rPr lang="en-US" altLang="ko-KR" dirty="0"/>
              <a:t>, </a:t>
            </a:r>
            <a:r>
              <a:rPr lang="ko-KR" altLang="en-US" dirty="0"/>
              <a:t>시간대별 매출액 분석 중 의류</a:t>
            </a:r>
            <a:r>
              <a:rPr lang="en-US" altLang="ko-KR" dirty="0"/>
              <a:t>,</a:t>
            </a:r>
            <a:r>
              <a:rPr lang="ko-KR" altLang="en-US" dirty="0"/>
              <a:t> 잡화는 오전 시간대</a:t>
            </a:r>
            <a:r>
              <a:rPr lang="en-US" altLang="ko-KR" dirty="0"/>
              <a:t>/ </a:t>
            </a:r>
            <a:r>
              <a:rPr lang="ko-KR" altLang="en-US" dirty="0"/>
              <a:t>농수축은 저녁직전시간대</a:t>
            </a:r>
            <a:r>
              <a:rPr lang="en-US" altLang="ko-KR" dirty="0"/>
              <a:t>/ </a:t>
            </a:r>
            <a:r>
              <a:rPr lang="ko-KR" altLang="en-US" dirty="0"/>
              <a:t>가전</a:t>
            </a:r>
            <a:r>
              <a:rPr lang="en-US" altLang="ko-KR" dirty="0"/>
              <a:t>, </a:t>
            </a:r>
            <a:r>
              <a:rPr lang="ko-KR" altLang="en-US" dirty="0"/>
              <a:t>가구는 밤 시간대 매출이 높은 것으로 확인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78E9F0-D746-4079-805D-B3E85640D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42" y="1936270"/>
            <a:ext cx="7878060" cy="430806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4B6921F-AB91-4FEF-9F9F-85F001716F56}"/>
              </a:ext>
            </a:extLst>
          </p:cNvPr>
          <p:cNvSpPr txBox="1">
            <a:spLocks/>
          </p:cNvSpPr>
          <p:nvPr/>
        </p:nvSpPr>
        <p:spPr>
          <a:xfrm>
            <a:off x="677334" y="479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798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3BEB0-FD76-4B3A-8A5D-E39B552C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EB348-73B2-449C-AE8A-0500ECDD9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3772"/>
            <a:ext cx="8596668" cy="472462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1. </a:t>
            </a:r>
            <a:r>
              <a:rPr lang="ko-KR" altLang="en-US" sz="2400" dirty="0"/>
              <a:t>주제선정 배경 및 개요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2. </a:t>
            </a:r>
            <a:r>
              <a:rPr lang="ko-KR" altLang="en-US" sz="2400" dirty="0"/>
              <a:t>업무 이해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3. </a:t>
            </a:r>
            <a:r>
              <a:rPr lang="ko-KR" altLang="en-US" sz="2400" dirty="0"/>
              <a:t>데이터 이해</a:t>
            </a:r>
            <a:r>
              <a:rPr lang="en-US" altLang="ko-KR" sz="2400" dirty="0"/>
              <a:t>_</a:t>
            </a:r>
            <a:r>
              <a:rPr lang="ko-KR" altLang="en-US" sz="2400" dirty="0"/>
              <a:t>탐색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4. </a:t>
            </a:r>
            <a:r>
              <a:rPr lang="ko-KR" altLang="en-US" sz="2400" dirty="0"/>
              <a:t>데이터 준비</a:t>
            </a:r>
            <a:r>
              <a:rPr lang="en-US" altLang="ko-KR" sz="2400" dirty="0"/>
              <a:t>_</a:t>
            </a:r>
            <a:r>
              <a:rPr lang="ko-KR" altLang="en-US" sz="2400" dirty="0" err="1"/>
              <a:t>전처리</a:t>
            </a:r>
            <a:r>
              <a:rPr lang="en-US" altLang="ko-KR" sz="24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5. </a:t>
            </a:r>
            <a:r>
              <a:rPr lang="ko-KR" altLang="en-US" sz="2400" dirty="0"/>
              <a:t>모델링</a:t>
            </a:r>
            <a:r>
              <a:rPr lang="en-US" altLang="ko-KR" sz="2400" dirty="0"/>
              <a:t>_</a:t>
            </a:r>
            <a:r>
              <a:rPr lang="ko-KR" altLang="en-US" sz="2400" dirty="0"/>
              <a:t>데이터 분석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6. </a:t>
            </a:r>
            <a:r>
              <a:rPr lang="ko-KR" altLang="en-US" sz="2400" dirty="0"/>
              <a:t>평가</a:t>
            </a:r>
            <a:r>
              <a:rPr lang="en-US" altLang="ko-KR" sz="2400" dirty="0"/>
              <a:t>_</a:t>
            </a:r>
            <a:r>
              <a:rPr lang="ko-KR" altLang="en-US" sz="2400" dirty="0"/>
              <a:t>향후과제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7. </a:t>
            </a:r>
            <a:r>
              <a:rPr lang="ko-KR" altLang="en-US" sz="2400" dirty="0"/>
              <a:t>참고자료</a:t>
            </a:r>
          </a:p>
        </p:txBody>
      </p:sp>
    </p:spTree>
    <p:extLst>
      <p:ext uri="{BB962C8B-B14F-4D97-AF65-F5344CB8AC3E}">
        <p14:creationId xmlns:p14="http://schemas.microsoft.com/office/powerpoint/2010/main" val="86398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9EFB9-E204-4B42-A48A-1FADC12D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26572"/>
            <a:ext cx="8596668" cy="1320800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판매 데이터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DDF636-D1B6-43C2-87EE-CE80E6ECE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125" y="997790"/>
            <a:ext cx="8596668" cy="74042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매출에 영향을 미치는 중요 변수</a:t>
            </a:r>
            <a:r>
              <a:rPr lang="en-US" altLang="ko-KR" sz="1600" dirty="0"/>
              <a:t>:</a:t>
            </a:r>
          </a:p>
          <a:p>
            <a:pPr marL="0" indent="0">
              <a:buNone/>
            </a:pPr>
            <a:r>
              <a:rPr lang="en-US" altLang="ko-KR" sz="1600" dirty="0"/>
              <a:t>      </a:t>
            </a:r>
            <a:r>
              <a:rPr lang="ko-KR" altLang="en-US" sz="1600" dirty="0"/>
              <a:t>상품 주문량</a:t>
            </a:r>
            <a:r>
              <a:rPr lang="en-US" altLang="ko-KR" sz="1600" dirty="0"/>
              <a:t>(count)&gt; </a:t>
            </a:r>
            <a:r>
              <a:rPr lang="ko-KR" altLang="en-US" sz="1600" dirty="0"/>
              <a:t>노출시간</a:t>
            </a:r>
            <a:r>
              <a:rPr lang="en-US" altLang="ko-KR" sz="1600" dirty="0"/>
              <a:t>(exposure)&gt; </a:t>
            </a:r>
            <a:r>
              <a:rPr lang="ko-KR" altLang="en-US" sz="1600" dirty="0"/>
              <a:t>방송 반복 </a:t>
            </a:r>
            <a:r>
              <a:rPr lang="ko-KR" altLang="en-US" sz="1600" dirty="0" err="1"/>
              <a:t>회차</a:t>
            </a:r>
            <a:r>
              <a:rPr lang="en-US" altLang="ko-KR" sz="1600" dirty="0"/>
              <a:t>(repeat) &gt;</a:t>
            </a:r>
            <a:r>
              <a:rPr lang="ko-KR" altLang="en-US" sz="1600" dirty="0"/>
              <a:t>상품단가</a:t>
            </a:r>
            <a:r>
              <a:rPr lang="en-US" altLang="ko-KR" sz="1600" dirty="0"/>
              <a:t>(price)</a:t>
            </a:r>
            <a:endParaRPr lang="ko-KR" altLang="en-US" sz="16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C986F41-6BEF-431D-8685-4668AA86E883}"/>
              </a:ext>
            </a:extLst>
          </p:cNvPr>
          <p:cNvGrpSpPr/>
          <p:nvPr/>
        </p:nvGrpSpPr>
        <p:grpSpPr>
          <a:xfrm>
            <a:off x="1075367" y="1770493"/>
            <a:ext cx="8294101" cy="4637814"/>
            <a:chOff x="677333" y="1178378"/>
            <a:chExt cx="9029700" cy="53530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A40DE40-8122-49DB-BED8-9CE802195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333" y="1178378"/>
              <a:ext cx="9029700" cy="5353050"/>
            </a:xfrm>
            <a:prstGeom prst="rect">
              <a:avLst/>
            </a:prstGeom>
          </p:spPr>
        </p:pic>
        <p:sp>
          <p:nvSpPr>
            <p:cNvPr id="14" name="원형: 비어 있음 13">
              <a:extLst>
                <a:ext uri="{FF2B5EF4-FFF2-40B4-BE49-F238E27FC236}">
                  <a16:creationId xmlns:a16="http://schemas.microsoft.com/office/drawing/2014/main" id="{C0CFB47A-72A6-4EED-B3A6-F4FA2FC6F9E3}"/>
                </a:ext>
              </a:extLst>
            </p:cNvPr>
            <p:cNvSpPr/>
            <p:nvPr/>
          </p:nvSpPr>
          <p:spPr>
            <a:xfrm>
              <a:off x="4871831" y="5095781"/>
              <a:ext cx="640704" cy="435007"/>
            </a:xfrm>
            <a:prstGeom prst="donut">
              <a:avLst>
                <a:gd name="adj" fmla="val 9348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AC91D195-C5EA-403E-BE95-052E4001C45B}"/>
                </a:ext>
              </a:extLst>
            </p:cNvPr>
            <p:cNvSpPr/>
            <p:nvPr/>
          </p:nvSpPr>
          <p:spPr>
            <a:xfrm>
              <a:off x="7918352" y="5095780"/>
              <a:ext cx="640704" cy="435007"/>
            </a:xfrm>
            <a:prstGeom prst="donut">
              <a:avLst>
                <a:gd name="adj" fmla="val 9348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원형: 비어 있음 15">
              <a:extLst>
                <a:ext uri="{FF2B5EF4-FFF2-40B4-BE49-F238E27FC236}">
                  <a16:creationId xmlns:a16="http://schemas.microsoft.com/office/drawing/2014/main" id="{993A9179-9DED-4600-99CF-2A5F0A079105}"/>
                </a:ext>
              </a:extLst>
            </p:cNvPr>
            <p:cNvSpPr/>
            <p:nvPr/>
          </p:nvSpPr>
          <p:spPr>
            <a:xfrm>
              <a:off x="5867610" y="5095780"/>
              <a:ext cx="640704" cy="435007"/>
            </a:xfrm>
            <a:prstGeom prst="donut">
              <a:avLst>
                <a:gd name="adj" fmla="val 9348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D4D5F129-D9A4-4BF0-AD99-ADF7CCF00D04}"/>
                </a:ext>
              </a:extLst>
            </p:cNvPr>
            <p:cNvSpPr/>
            <p:nvPr/>
          </p:nvSpPr>
          <p:spPr>
            <a:xfrm>
              <a:off x="6421226" y="5095779"/>
              <a:ext cx="640704" cy="435007"/>
            </a:xfrm>
            <a:prstGeom prst="donut">
              <a:avLst>
                <a:gd name="adj" fmla="val 9348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C6E5CAA-B04E-4D22-A7A9-92C7359A23C2}"/>
              </a:ext>
            </a:extLst>
          </p:cNvPr>
          <p:cNvSpPr txBox="1"/>
          <p:nvPr/>
        </p:nvSpPr>
        <p:spPr>
          <a:xfrm>
            <a:off x="1855950" y="6341962"/>
            <a:ext cx="7035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/>
              <a:t>* </a:t>
            </a:r>
            <a:r>
              <a:rPr lang="ko-KR" altLang="en-US" sz="1050" dirty="0"/>
              <a:t>방송 반복 </a:t>
            </a:r>
            <a:r>
              <a:rPr lang="ko-KR" altLang="en-US" sz="1050" dirty="0" err="1"/>
              <a:t>회차</a:t>
            </a:r>
            <a:r>
              <a:rPr lang="en-US" altLang="ko-KR" sz="1050" dirty="0"/>
              <a:t>(repeat:</a:t>
            </a:r>
            <a:r>
              <a:rPr lang="ko-KR" altLang="en-US" sz="1050" dirty="0"/>
              <a:t>동일 상품코드 첫번째 </a:t>
            </a:r>
            <a:r>
              <a:rPr lang="en-US" altLang="ko-KR" sz="1050" dirty="0"/>
              <a:t>20</a:t>
            </a:r>
            <a:r>
              <a:rPr lang="ko-KR" altLang="en-US" sz="1050" dirty="0"/>
              <a:t>분 방송</a:t>
            </a:r>
            <a:r>
              <a:rPr lang="en-US" altLang="ko-KR" sz="1050" dirty="0"/>
              <a:t>1, </a:t>
            </a:r>
            <a:r>
              <a:rPr lang="ko-KR" altLang="en-US" sz="1050" dirty="0"/>
              <a:t>두번째 </a:t>
            </a:r>
            <a:r>
              <a:rPr lang="en-US" altLang="ko-KR" sz="1050" dirty="0"/>
              <a:t>2, </a:t>
            </a:r>
            <a:r>
              <a:rPr lang="ko-KR" altLang="en-US" sz="1050" dirty="0"/>
              <a:t>세번째</a:t>
            </a:r>
            <a:r>
              <a:rPr lang="en-US" altLang="ko-KR" sz="1050" dirty="0"/>
              <a:t>3)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612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9EFB9-E204-4B42-A48A-1FADC12D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날씨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4FC09-6C31-4DB6-B16E-10D63FD3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7538"/>
            <a:ext cx="11238146" cy="5510462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전국의 평균 데이터 활용 </a:t>
            </a:r>
            <a:r>
              <a:rPr lang="en-US" altLang="ko-KR" sz="1400" dirty="0"/>
              <a:t>– </a:t>
            </a:r>
            <a:r>
              <a:rPr lang="ko-KR" altLang="en-US" sz="1400" dirty="0"/>
              <a:t>기온</a:t>
            </a:r>
            <a:r>
              <a:rPr lang="en-US" altLang="ko-KR" sz="1400" dirty="0"/>
              <a:t>(</a:t>
            </a:r>
            <a:r>
              <a:rPr lang="ko-KR" altLang="en-US" sz="1400" dirty="0"/>
              <a:t>평균</a:t>
            </a:r>
            <a:r>
              <a:rPr lang="en-US" altLang="ko-KR" sz="1400" dirty="0"/>
              <a:t>, </a:t>
            </a:r>
            <a:r>
              <a:rPr lang="ko-KR" altLang="en-US" sz="1400" dirty="0"/>
              <a:t>최저</a:t>
            </a:r>
            <a:r>
              <a:rPr lang="en-US" altLang="ko-KR" sz="1400" dirty="0"/>
              <a:t>, </a:t>
            </a:r>
            <a:r>
              <a:rPr lang="ko-KR" altLang="en-US" sz="1400" dirty="0"/>
              <a:t>최고</a:t>
            </a:r>
            <a:r>
              <a:rPr lang="en-US" altLang="ko-KR" sz="1400" dirty="0"/>
              <a:t>), </a:t>
            </a:r>
            <a:r>
              <a:rPr lang="ko-KR" altLang="en-US" sz="1400" dirty="0"/>
              <a:t>강수량</a:t>
            </a:r>
            <a:r>
              <a:rPr lang="en-US" altLang="ko-KR" sz="1400" dirty="0"/>
              <a:t>, </a:t>
            </a:r>
            <a:r>
              <a:rPr lang="ko-KR" altLang="en-US" sz="1400" dirty="0"/>
              <a:t>미세먼지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출처</a:t>
            </a:r>
            <a:r>
              <a:rPr lang="en-US" altLang="ko-KR" sz="1400" dirty="0"/>
              <a:t>(</a:t>
            </a:r>
            <a:r>
              <a:rPr lang="ko-KR" altLang="en-US" sz="1400" dirty="0"/>
              <a:t>기상청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웨더아이</a:t>
            </a:r>
            <a:r>
              <a:rPr lang="en-US" altLang="ko-KR" sz="1400" dirty="0"/>
              <a:t>)</a:t>
            </a:r>
          </a:p>
          <a:p>
            <a:r>
              <a:rPr lang="ko-KR" altLang="en-US" sz="1400" dirty="0"/>
              <a:t>특별시 및 </a:t>
            </a:r>
            <a:r>
              <a:rPr lang="en-US" altLang="ko-KR" sz="1400" dirty="0"/>
              <a:t>6</a:t>
            </a:r>
            <a:r>
              <a:rPr lang="ko-KR" altLang="en-US" sz="1400" dirty="0"/>
              <a:t>개의 광역시 </a:t>
            </a:r>
            <a:r>
              <a:rPr lang="en-US" altLang="ko-KR" sz="1400" dirty="0"/>
              <a:t>– </a:t>
            </a:r>
            <a:r>
              <a:rPr lang="ko-KR" altLang="en-US" sz="1400" dirty="0"/>
              <a:t>기온</a:t>
            </a:r>
            <a:r>
              <a:rPr lang="en-US" altLang="ko-KR" sz="1400" dirty="0"/>
              <a:t>(</a:t>
            </a:r>
            <a:r>
              <a:rPr lang="ko-KR" altLang="en-US" sz="1400" dirty="0"/>
              <a:t>평균</a:t>
            </a:r>
            <a:r>
              <a:rPr lang="en-US" altLang="ko-KR" sz="1400" dirty="0"/>
              <a:t>, </a:t>
            </a:r>
            <a:r>
              <a:rPr lang="ko-KR" altLang="en-US" sz="1400" dirty="0"/>
              <a:t>최저</a:t>
            </a:r>
            <a:r>
              <a:rPr lang="en-US" altLang="ko-KR" sz="1400" dirty="0"/>
              <a:t>, </a:t>
            </a:r>
            <a:r>
              <a:rPr lang="ko-KR" altLang="en-US" sz="1400" dirty="0"/>
              <a:t>최고</a:t>
            </a:r>
            <a:r>
              <a:rPr lang="en-US" altLang="ko-KR" sz="1400" dirty="0"/>
              <a:t>, </a:t>
            </a:r>
            <a:r>
              <a:rPr lang="ko-KR" altLang="en-US" sz="1400" dirty="0"/>
              <a:t>체감</a:t>
            </a:r>
            <a:r>
              <a:rPr lang="en-US" altLang="ko-KR" sz="1400" dirty="0"/>
              <a:t>), </a:t>
            </a:r>
            <a:r>
              <a:rPr lang="ko-KR" altLang="en-US" sz="1400" dirty="0"/>
              <a:t>강수량</a:t>
            </a:r>
            <a:r>
              <a:rPr lang="en-US" altLang="ko-KR" sz="1400" dirty="0"/>
              <a:t>, </a:t>
            </a:r>
            <a:r>
              <a:rPr lang="ko-KR" altLang="en-US" sz="1400" dirty="0"/>
              <a:t>평균풍속</a:t>
            </a:r>
            <a:r>
              <a:rPr lang="en-US" altLang="ko-KR" sz="1400" dirty="0"/>
              <a:t>, </a:t>
            </a:r>
            <a:r>
              <a:rPr lang="ko-KR" altLang="en-US" sz="1400" dirty="0"/>
              <a:t>평균습도</a:t>
            </a:r>
            <a:r>
              <a:rPr lang="en-US" altLang="ko-KR" sz="1400" dirty="0"/>
              <a:t>, </a:t>
            </a:r>
            <a:r>
              <a:rPr lang="ko-KR" altLang="en-US" sz="1400" dirty="0"/>
              <a:t>운량</a:t>
            </a:r>
            <a:r>
              <a:rPr lang="en-US" altLang="ko-KR" sz="1400" dirty="0"/>
              <a:t>, </a:t>
            </a:r>
            <a:r>
              <a:rPr lang="ko-KR" altLang="en-US" sz="1400" dirty="0"/>
              <a:t>일조시간</a:t>
            </a:r>
            <a:endParaRPr lang="en-US" altLang="ko-KR" sz="1400" dirty="0"/>
          </a:p>
          <a:p>
            <a:r>
              <a:rPr lang="ko-KR" altLang="en-US" sz="1400" dirty="0"/>
              <a:t>기온은 매출에 이미 반영된 부분이므로 별도의 파생변수로써 모델에 넣지 않아도 된다고 결론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altLang="ko-K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  </a:t>
            </a: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0070C0"/>
                </a:solidFill>
              </a:rPr>
              <a:t>                                                                     -</a:t>
            </a:r>
            <a:r>
              <a:rPr lang="en-US" altLang="ko-KR" sz="1100" b="1" dirty="0">
                <a:solidFill>
                  <a:srgbClr val="0070C0"/>
                </a:solidFill>
              </a:rPr>
              <a:t> </a:t>
            </a:r>
            <a:r>
              <a:rPr lang="ko-KR" altLang="en-US" sz="1100" b="1" dirty="0">
                <a:solidFill>
                  <a:srgbClr val="0070C0"/>
                </a:solidFill>
              </a:rPr>
              <a:t>평균</a:t>
            </a:r>
            <a:endParaRPr lang="en-US" altLang="ko-KR" sz="1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2400" b="1" dirty="0">
              <a:solidFill>
                <a:srgbClr val="0070C0"/>
              </a:solidFill>
            </a:endParaRPr>
          </a:p>
          <a:p>
            <a:endParaRPr lang="en-US" altLang="ko-KR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ko-KR" altLang="en-US" sz="2400" b="1" dirty="0">
                <a:solidFill>
                  <a:srgbClr val="0070C0"/>
                </a:solidFill>
              </a:rPr>
              <a:t>         </a:t>
            </a:r>
            <a:endParaRPr lang="en-US" altLang="ko-KR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0070C0"/>
                </a:solidFill>
              </a:rPr>
              <a:t>                                                                    </a:t>
            </a:r>
            <a:endParaRPr lang="ko-KR" altLang="en-US" sz="11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25A61-40FD-43FF-9907-5509C0DED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36"/>
          <a:stretch/>
        </p:blipFill>
        <p:spPr>
          <a:xfrm>
            <a:off x="1089915" y="2737030"/>
            <a:ext cx="6404236" cy="1888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E710EA-D5F3-4583-B747-D81705406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42" y="4883979"/>
            <a:ext cx="6344535" cy="1952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5C2AC-40EB-4678-B88B-B3522742A319}"/>
              </a:ext>
            </a:extLst>
          </p:cNvPr>
          <p:cNvSpPr txBox="1"/>
          <p:nvPr/>
        </p:nvSpPr>
        <p:spPr>
          <a:xfrm>
            <a:off x="1187886" y="239626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기온이 낮을 수록 매출 높음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0467F-D404-4A99-A456-8C32B0BC0E43}"/>
              </a:ext>
            </a:extLst>
          </p:cNvPr>
          <p:cNvSpPr txBox="1"/>
          <p:nvPr/>
        </p:nvSpPr>
        <p:spPr>
          <a:xfrm>
            <a:off x="1187886" y="4493524"/>
            <a:ext cx="465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‘19</a:t>
            </a:r>
            <a:r>
              <a:rPr lang="ko-KR" altLang="en-US" b="1" dirty="0">
                <a:solidFill>
                  <a:srgbClr val="0070C0"/>
                </a:solidFill>
              </a:rPr>
              <a:t>년 기준 강수량 적어서 매출에 영향 낮음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03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9EFB9-E204-4B42-A48A-1FADC12D9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326572"/>
            <a:ext cx="8596668" cy="1320800"/>
          </a:xfrm>
        </p:spPr>
        <p:txBody>
          <a:bodyPr/>
          <a:lstStyle/>
          <a:p>
            <a:r>
              <a:rPr lang="en-US" altLang="ko-KR" dirty="0"/>
              <a:t>3.</a:t>
            </a:r>
            <a:r>
              <a:rPr lang="ko-KR" altLang="en-US" dirty="0"/>
              <a:t>데이터의 이해</a:t>
            </a:r>
            <a:r>
              <a:rPr lang="en-US" altLang="ko-KR" dirty="0"/>
              <a:t>_EDA (</a:t>
            </a:r>
            <a:r>
              <a:rPr lang="ko-KR" altLang="en-US" dirty="0"/>
              <a:t>날씨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4FC09-6C31-4DB6-B16E-10D63FD3C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93509"/>
            <a:ext cx="11238146" cy="55618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0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altLang="ko-K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         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altLang="ko-KR" sz="10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                                                                                   -</a:t>
            </a:r>
            <a:r>
              <a:rPr lang="en-US" altLang="ko-KR" sz="1000" b="1" dirty="0">
                <a:solidFill>
                  <a:srgbClr val="0070C0"/>
                </a:solidFill>
              </a:rPr>
              <a:t>-  --. </a:t>
            </a:r>
          </a:p>
          <a:p>
            <a:pPr marL="0" indent="0">
              <a:buNone/>
            </a:pPr>
            <a:r>
              <a:rPr lang="ko-KR" altLang="en-US" sz="1000" b="1" dirty="0">
                <a:solidFill>
                  <a:srgbClr val="0070C0"/>
                </a:solidFill>
              </a:rPr>
              <a:t>         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                                                                                             </a:t>
            </a:r>
          </a:p>
          <a:p>
            <a:pPr marL="0" indent="0">
              <a:buNone/>
            </a:pPr>
            <a:endParaRPr lang="en-US" altLang="ko-KR" sz="10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sz="10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ko-KR" sz="1000" b="1" dirty="0">
                <a:solidFill>
                  <a:srgbClr val="0070C0"/>
                </a:solidFill>
              </a:rPr>
              <a:t>     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BFF4D9-B08A-45E7-ACE3-FD9C7091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6" y="1215364"/>
            <a:ext cx="6401692" cy="16824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184D13-865F-4066-8D55-C10E0A995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247" y="3125983"/>
            <a:ext cx="6287377" cy="19456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0F8524-13C0-431A-9FAF-B6C88819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31" y="5328970"/>
            <a:ext cx="6401693" cy="1554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9A222-F43F-42D7-871F-89738027CD3B}"/>
              </a:ext>
            </a:extLst>
          </p:cNvPr>
          <p:cNvSpPr txBox="1"/>
          <p:nvPr/>
        </p:nvSpPr>
        <p:spPr>
          <a:xfrm>
            <a:off x="1122572" y="941409"/>
            <a:ext cx="611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풍속이 높으면 매출 높음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단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ko-KR" altLang="en-US" b="1" dirty="0">
                <a:solidFill>
                  <a:srgbClr val="0070C0"/>
                </a:solidFill>
              </a:rPr>
              <a:t>풍속이 높은 날 빈도 적음</a:t>
            </a:r>
            <a:r>
              <a:rPr lang="en-US" altLang="ko-KR" b="1" dirty="0">
                <a:solidFill>
                  <a:srgbClr val="0070C0"/>
                </a:solidFill>
              </a:rPr>
              <a:t>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67230-3E69-45FC-90A0-5F5EC3D303A6}"/>
              </a:ext>
            </a:extLst>
          </p:cNvPr>
          <p:cNvSpPr txBox="1"/>
          <p:nvPr/>
        </p:nvSpPr>
        <p:spPr>
          <a:xfrm>
            <a:off x="1246582" y="2865267"/>
            <a:ext cx="46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운량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일조량과 연관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ko-KR" altLang="en-US" b="1" dirty="0">
                <a:solidFill>
                  <a:srgbClr val="0070C0"/>
                </a:solidFill>
              </a:rPr>
              <a:t>이 높으면 총 매출 높음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CCB7A-ED0F-4370-AB54-BA79133BB327}"/>
              </a:ext>
            </a:extLst>
          </p:cNvPr>
          <p:cNvSpPr txBox="1"/>
          <p:nvPr/>
        </p:nvSpPr>
        <p:spPr>
          <a:xfrm>
            <a:off x="1246582" y="4959638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0070C0"/>
                </a:solidFill>
              </a:rPr>
              <a:t>미세먼지와 매출은 연관성 적음</a:t>
            </a:r>
            <a:r>
              <a:rPr lang="en-US" altLang="ko-KR" b="1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2458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1E9FB-9DB4-48B3-A456-F9E4CB4B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데이터 준비</a:t>
            </a:r>
            <a:r>
              <a:rPr lang="en-US" altLang="ko-KR" dirty="0"/>
              <a:t>_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2D1BDAA-A09B-4AE9-88FB-3FFA1C9F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60905"/>
              </p:ext>
            </p:extLst>
          </p:nvPr>
        </p:nvGraphicFramePr>
        <p:xfrm>
          <a:off x="1091871" y="1477981"/>
          <a:ext cx="8182131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000">
                  <a:extLst>
                    <a:ext uri="{9D8B030D-6E8A-4147-A177-3AD203B41FA5}">
                      <a16:colId xmlns:a16="http://schemas.microsoft.com/office/drawing/2014/main" val="3121598918"/>
                    </a:ext>
                  </a:extLst>
                </a:gridCol>
                <a:gridCol w="1445586">
                  <a:extLst>
                    <a:ext uri="{9D8B030D-6E8A-4147-A177-3AD203B41FA5}">
                      <a16:colId xmlns:a16="http://schemas.microsoft.com/office/drawing/2014/main" val="1700717085"/>
                    </a:ext>
                  </a:extLst>
                </a:gridCol>
                <a:gridCol w="5515545">
                  <a:extLst>
                    <a:ext uri="{9D8B030D-6E8A-4147-A177-3AD203B41FA5}">
                      <a16:colId xmlns:a16="http://schemas.microsoft.com/office/drawing/2014/main" val="3524168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방법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 내용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193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결측치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제거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상품군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무형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여행 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판매단가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취급액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없으므로 삭제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6201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취급액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만원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-&gt; 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원으로 변경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주최 측 데이터 정제과정 오류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공지 있었음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61838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파생변수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생성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err="1"/>
                        <a:t>M_temp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dirty="0" err="1"/>
                        <a:t>L_temp</a:t>
                      </a:r>
                      <a:endParaRPr lang="en-US" altLang="ko-KR" dirty="0"/>
                    </a:p>
                    <a:p>
                      <a:pPr algn="ctr"/>
                      <a:r>
                        <a:rPr lang="en-US" altLang="ko-KR" dirty="0" err="1"/>
                        <a:t>H_temp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EDA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월별 매출 분석 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겨울철 매출 높아 날씨 관련 변수 추가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996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Holiday_1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EDA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요일 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매출 변화 파악되어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공휴일 구분하여 변수에 담음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6677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installment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할부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일시불 여부에 따른 매출 차이 관찰 위해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파생변수 생성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820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상품명을 통해 성별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무관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 따른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구분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매출 차이 파악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7110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Midcategory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subcategory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상품별 매출 차이 보기 위해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상품군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세분화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중분류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소분류 추가 생성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2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431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11E84-7832-4AFC-BC9F-64231D64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데이터 준비</a:t>
            </a:r>
            <a:r>
              <a:rPr lang="en-US" altLang="ko-KR" dirty="0"/>
              <a:t>_</a:t>
            </a:r>
            <a:r>
              <a:rPr lang="ko-KR" altLang="en-US" dirty="0"/>
              <a:t>데이터 셋 </a:t>
            </a:r>
            <a:r>
              <a:rPr lang="ko-KR" altLang="en-US" dirty="0" err="1"/>
              <a:t>전처리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1F06A-BDCC-4575-877E-96F08E294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51" y="1270000"/>
            <a:ext cx="9579333" cy="5570737"/>
          </a:xfrm>
        </p:spPr>
        <p:txBody>
          <a:bodyPr>
            <a:normAutofit/>
          </a:bodyPr>
          <a:lstStyle/>
          <a:p>
            <a:r>
              <a:rPr lang="ko-KR" altLang="en-US" dirty="0"/>
              <a:t>주말공휴일 여부</a:t>
            </a:r>
            <a:r>
              <a:rPr lang="en-US" altLang="ko-KR" dirty="0"/>
              <a:t>, </a:t>
            </a:r>
            <a:r>
              <a:rPr lang="ko-KR" altLang="en-US" dirty="0"/>
              <a:t>날씨 등 파생변수 추가하여 총</a:t>
            </a:r>
            <a:r>
              <a:rPr lang="en-US" altLang="ko-KR" dirty="0"/>
              <a:t> 26</a:t>
            </a:r>
            <a:r>
              <a:rPr lang="ko-KR" altLang="en-US" dirty="0"/>
              <a:t>개 </a:t>
            </a:r>
            <a:r>
              <a:rPr lang="en-US" altLang="ko-KR" dirty="0"/>
              <a:t>feature </a:t>
            </a:r>
            <a:r>
              <a:rPr lang="ko-KR" altLang="en-US" dirty="0"/>
              <a:t>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0B29C4-053B-4DCF-9D06-F8A7FD832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462768"/>
              </p:ext>
            </p:extLst>
          </p:nvPr>
        </p:nvGraphicFramePr>
        <p:xfrm>
          <a:off x="1232158" y="1729412"/>
          <a:ext cx="7567598" cy="4316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611">
                  <a:extLst>
                    <a:ext uri="{9D8B030D-6E8A-4147-A177-3AD203B41FA5}">
                      <a16:colId xmlns:a16="http://schemas.microsoft.com/office/drawing/2014/main" val="3241424745"/>
                    </a:ext>
                  </a:extLst>
                </a:gridCol>
                <a:gridCol w="1090037">
                  <a:extLst>
                    <a:ext uri="{9D8B030D-6E8A-4147-A177-3AD203B41FA5}">
                      <a16:colId xmlns:a16="http://schemas.microsoft.com/office/drawing/2014/main" val="2787601677"/>
                    </a:ext>
                  </a:extLst>
                </a:gridCol>
                <a:gridCol w="1228907">
                  <a:extLst>
                    <a:ext uri="{9D8B030D-6E8A-4147-A177-3AD203B41FA5}">
                      <a16:colId xmlns:a16="http://schemas.microsoft.com/office/drawing/2014/main" val="3682018868"/>
                    </a:ext>
                  </a:extLst>
                </a:gridCol>
                <a:gridCol w="1287987">
                  <a:extLst>
                    <a:ext uri="{9D8B030D-6E8A-4147-A177-3AD203B41FA5}">
                      <a16:colId xmlns:a16="http://schemas.microsoft.com/office/drawing/2014/main" val="3475010698"/>
                    </a:ext>
                  </a:extLst>
                </a:gridCol>
                <a:gridCol w="1458749">
                  <a:extLst>
                    <a:ext uri="{9D8B030D-6E8A-4147-A177-3AD203B41FA5}">
                      <a16:colId xmlns:a16="http://schemas.microsoft.com/office/drawing/2014/main" val="1856404832"/>
                    </a:ext>
                  </a:extLst>
                </a:gridCol>
                <a:gridCol w="1176307">
                  <a:extLst>
                    <a:ext uri="{9D8B030D-6E8A-4147-A177-3AD203B41FA5}">
                      <a16:colId xmlns:a16="http://schemas.microsoft.com/office/drawing/2014/main" val="2520381468"/>
                    </a:ext>
                  </a:extLst>
                </a:gridCol>
              </a:tblGrid>
              <a:tr h="377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추가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변수명</a:t>
                      </a:r>
                      <a:r>
                        <a:rPr lang="ko-KR" altLang="en-US" sz="1200" dirty="0"/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추가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변수명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제공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추가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변수명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615686"/>
                  </a:ext>
                </a:extLst>
              </a:tr>
              <a:tr h="3773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방송일시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datetime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Exposure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판매단가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price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538036"/>
                  </a:ext>
                </a:extLst>
              </a:tr>
              <a:tr h="5582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Year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마더코드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Mother_code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수량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취급액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판매단가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Count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275536"/>
                  </a:ext>
                </a:extLst>
              </a:tr>
              <a:tr h="3773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Month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상품코드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code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취급액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Revenue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7946718"/>
                  </a:ext>
                </a:extLst>
              </a:tr>
              <a:tr h="55828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Date 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상품명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Name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할부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일시불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무관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installment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750542"/>
                  </a:ext>
                </a:extLst>
              </a:tr>
              <a:tr h="3773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Hour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상품군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Category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평균기온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M_temp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182601"/>
                  </a:ext>
                </a:extLst>
              </a:tr>
              <a:tr h="3773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minute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중분류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Midcategory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최저기온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L_temp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326676"/>
                  </a:ext>
                </a:extLst>
              </a:tr>
              <a:tr h="3773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time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소분류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Subcategory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최고기온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H_temp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357489"/>
                  </a:ext>
                </a:extLst>
              </a:tr>
              <a:tr h="55828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평일</a:t>
                      </a:r>
                      <a:r>
                        <a:rPr lang="en-US" altLang="ko-KR" sz="1000" dirty="0"/>
                        <a:t>(0),</a:t>
                      </a:r>
                      <a:r>
                        <a:rPr lang="ko-KR" altLang="en-US" sz="1000" dirty="0"/>
                        <a:t>주말</a:t>
                      </a:r>
                      <a:r>
                        <a:rPr lang="en-US" altLang="ko-KR" sz="1000" dirty="0"/>
                        <a:t>(1), 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공휴일</a:t>
                      </a:r>
                      <a:r>
                        <a:rPr lang="en-US" altLang="ko-KR" sz="1000" dirty="0"/>
                        <a:t>(2)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holiday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당일방송</a:t>
                      </a:r>
                      <a:endParaRPr lang="en-US" altLang="ko-KR" sz="1000" dirty="0"/>
                    </a:p>
                    <a:p>
                      <a:pPr algn="ctr"/>
                      <a:r>
                        <a:rPr lang="ko-KR" altLang="en-US" sz="1000" dirty="0"/>
                        <a:t>반복횟수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/>
                        <a:t>reapeat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강수량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precipitation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665845"/>
                  </a:ext>
                </a:extLst>
              </a:tr>
              <a:tr h="37736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추가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dayofweek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sex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rgbClr val="EB5C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054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81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BAD58-C806-43CC-9231-9CC29D78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데이터 준비</a:t>
            </a:r>
            <a:r>
              <a:rPr lang="en-US" altLang="ko-KR" dirty="0"/>
              <a:t>_</a:t>
            </a:r>
            <a:r>
              <a:rPr lang="ko-KR" altLang="en-US" dirty="0"/>
              <a:t>분석용 데이터 셋 선택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92369D2-59D2-4D88-9BAA-E5BE94948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58013"/>
              </p:ext>
            </p:extLst>
          </p:nvPr>
        </p:nvGraphicFramePr>
        <p:xfrm>
          <a:off x="1558664" y="1489234"/>
          <a:ext cx="7273364" cy="4147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7722">
                  <a:extLst>
                    <a:ext uri="{9D8B030D-6E8A-4147-A177-3AD203B41FA5}">
                      <a16:colId xmlns:a16="http://schemas.microsoft.com/office/drawing/2014/main" val="46163613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3162434849"/>
                    </a:ext>
                  </a:extLst>
                </a:gridCol>
                <a:gridCol w="4292301">
                  <a:extLst>
                    <a:ext uri="{9D8B030D-6E8A-4147-A177-3AD203B41FA5}">
                      <a16:colId xmlns:a16="http://schemas.microsoft.com/office/drawing/2014/main" val="86290444"/>
                    </a:ext>
                  </a:extLst>
                </a:gridCol>
              </a:tblGrid>
              <a:tr h="676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후보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Feature</a:t>
                      </a:r>
                      <a:r>
                        <a:rPr lang="ko-KR" altLang="en-US" dirty="0" err="1"/>
                        <a:t>갯수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선택한 데이터 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1000823"/>
                  </a:ext>
                </a:extLst>
              </a:tr>
              <a:tr h="1304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RandomForest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ctr" latinLnBrk="1"/>
                      <a:r>
                        <a:rPr lang="en-US" altLang="ko-KR" dirty="0"/>
                        <a:t>XGBOOST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Month, hour, exposure, </a:t>
                      </a:r>
                      <a:r>
                        <a:rPr lang="en-US" altLang="ko-KR" dirty="0" err="1"/>
                        <a:t>mother_code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dayofweek</a:t>
                      </a:r>
                      <a:r>
                        <a:rPr lang="en-US" altLang="ko-KR" dirty="0"/>
                        <a:t>, category, </a:t>
                      </a:r>
                      <a:r>
                        <a:rPr lang="en-US" altLang="ko-KR" dirty="0" err="1"/>
                        <a:t>midcategory</a:t>
                      </a:r>
                      <a:r>
                        <a:rPr lang="en-US" altLang="ko-KR" dirty="0"/>
                        <a:t>, price, repeat, count, sex, installment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330633"/>
                  </a:ext>
                </a:extLst>
              </a:tr>
              <a:tr h="2167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RNN(GRU)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 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개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dayofweek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exposure,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mother_code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category,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price,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count, </a:t>
                      </a:r>
                      <a:r>
                        <a:rPr lang="en-US" altLang="ko-KR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midcategory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subcategory, sex,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installment,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repeat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169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245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76" y="220445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</a:t>
            </a:r>
            <a:r>
              <a:rPr lang="ko-KR" altLang="en-US" sz="2200" dirty="0"/>
              <a:t>모델링 기법 선택</a:t>
            </a:r>
            <a:r>
              <a:rPr lang="en-US" altLang="ko-KR" sz="2200" dirty="0"/>
              <a:t>1(</a:t>
            </a:r>
            <a:r>
              <a:rPr lang="ko-KR" altLang="en-US" sz="2200" dirty="0"/>
              <a:t>통계적 분석과 </a:t>
            </a:r>
            <a:r>
              <a:rPr lang="ko-KR" altLang="en-US" sz="2200" dirty="0" err="1"/>
              <a:t>머신러닝</a:t>
            </a:r>
            <a:r>
              <a:rPr lang="en-US" altLang="ko-KR" sz="2200" dirty="0"/>
              <a:t>) </a:t>
            </a:r>
            <a:br>
              <a:rPr lang="en-US" altLang="ko-KR" dirty="0"/>
            </a:b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E1EB778-187D-4788-82F6-99A87979D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79943"/>
              </p:ext>
            </p:extLst>
          </p:nvPr>
        </p:nvGraphicFramePr>
        <p:xfrm>
          <a:off x="1019885" y="1002461"/>
          <a:ext cx="8403814" cy="5320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018">
                  <a:extLst>
                    <a:ext uri="{9D8B030D-6E8A-4147-A177-3AD203B41FA5}">
                      <a16:colId xmlns:a16="http://schemas.microsoft.com/office/drawing/2014/main" val="1688285837"/>
                    </a:ext>
                  </a:extLst>
                </a:gridCol>
                <a:gridCol w="1319582">
                  <a:extLst>
                    <a:ext uri="{9D8B030D-6E8A-4147-A177-3AD203B41FA5}">
                      <a16:colId xmlns:a16="http://schemas.microsoft.com/office/drawing/2014/main" val="1702056175"/>
                    </a:ext>
                  </a:extLst>
                </a:gridCol>
                <a:gridCol w="3020494">
                  <a:extLst>
                    <a:ext uri="{9D8B030D-6E8A-4147-A177-3AD203B41FA5}">
                      <a16:colId xmlns:a16="http://schemas.microsoft.com/office/drawing/2014/main" val="3047251748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611602724"/>
                    </a:ext>
                  </a:extLst>
                </a:gridCol>
              </a:tblGrid>
              <a:tr h="27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적용 모델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특</a:t>
                      </a:r>
                      <a:r>
                        <a:rPr lang="ko-KR" altLang="en-US" sz="1400" dirty="0"/>
                        <a:t> 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선택 이유와 결과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608710"/>
                  </a:ext>
                </a:extLst>
              </a:tr>
              <a:tr h="1250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시계열 </a:t>
                      </a:r>
                      <a:r>
                        <a:rPr lang="en-US" altLang="ko-KR" sz="1600" dirty="0"/>
                        <a:t>Timeseries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일정시간 간격으로 배치된 데이터들의 수열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시계열을 보고 수학적 모델을 만들어서 미래에 일어날 것을 예측하는 알고리즘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일정 시간 흐름을 통해 매출액 예측가능</a:t>
                      </a:r>
                      <a:r>
                        <a:rPr lang="en-US" altLang="ko-KR" sz="1400" dirty="0"/>
                        <a:t>,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시게열은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‘Day’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기준으로 한 분석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홈쇼핑 판매 데이터 특성 상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분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초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까지 모형에 넣어야 하는 어려움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일자와 취급액만으로 유의미한 결과 도출 못함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214906"/>
                  </a:ext>
                </a:extLst>
              </a:tr>
              <a:tr h="1250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Random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Forest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Regressor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1400" dirty="0"/>
                        <a:t>앙상블 학습 방법의 일종으로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marL="0" indent="0">
                        <a:buNone/>
                      </a:pPr>
                      <a:r>
                        <a:rPr lang="ko-KR" altLang="en-US" sz="1400" dirty="0"/>
                        <a:t>훈련과정에서 구성한 다수의 결정 트리로부터 평균 예측치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회귀 분석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를 출력함으로써 동작하는 알고리즘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수천 개의 입력 변수 처리 가능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b="0" i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결측치를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예측하는 효과적인 방법 제공</a:t>
                      </a:r>
                      <a:r>
                        <a:rPr lang="en-US" altLang="ko-KR" sz="14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4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 </a:t>
                      </a:r>
                      <a:endParaRPr lang="en-US" altLang="ko-KR" sz="1400" b="0" i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비율의 데이터가 결여되어도 정확도 </a:t>
                      </a:r>
                      <a:endParaRPr lang="en-US" altLang="ko-KR" sz="1400" i="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ko-KR" altLang="en-US" sz="140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유지</a:t>
                      </a:r>
                      <a:r>
                        <a:rPr lang="en-US" altLang="ko-KR" sz="1400" i="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dirty="0"/>
                        <a:t>범주형 데이터셋이 많으므로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트리모형 기반의 앙상블 모형 선택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300848"/>
                  </a:ext>
                </a:extLst>
              </a:tr>
              <a:tr h="1250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rgbClr val="333333"/>
                          </a:solidFill>
                          <a:latin typeface="+mn-lt"/>
                        </a:rPr>
                        <a:t>XGBoost</a:t>
                      </a:r>
                      <a:endParaRPr lang="en-US" altLang="ko-KR" sz="1600" b="0" dirty="0">
                        <a:solidFill>
                          <a:srgbClr val="333333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lt"/>
                        </a:rPr>
                        <a:t>Regressor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ko-KR" altLang="en-US" sz="1400" dirty="0"/>
                        <a:t>약한 분류기를 세트로 묶어서 </a:t>
                      </a:r>
                      <a:endParaRPr lang="en-US" altLang="ko-KR" sz="1400" dirty="0"/>
                    </a:p>
                    <a:p>
                      <a:pPr marL="0" indent="0">
                        <a:buNone/>
                      </a:pPr>
                      <a:r>
                        <a:rPr lang="ko-KR" altLang="en-US" sz="1400" dirty="0"/>
                        <a:t>정확도를 예측하는 기법으로 </a:t>
                      </a:r>
                      <a:r>
                        <a:rPr lang="en-US" altLang="ko-KR" sz="1400" dirty="0"/>
                        <a:t>Greedy Algorithm</a:t>
                      </a:r>
                      <a:r>
                        <a:rPr lang="ko-KR" altLang="en-US" sz="1400" dirty="0"/>
                        <a:t>을 사용하여 </a:t>
                      </a:r>
                      <a:endParaRPr lang="en-US" altLang="ko-KR" sz="1400" dirty="0"/>
                    </a:p>
                    <a:p>
                      <a:pPr marL="0" indent="0">
                        <a:buNone/>
                      </a:pPr>
                      <a:r>
                        <a:rPr lang="ko-KR" altLang="en-US" sz="1400" dirty="0"/>
                        <a:t>분류기를 발견하고 분산처리를 사용하여 빠른 속도로 적합한 비중 파라미터를 찾는 알고리즘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400" dirty="0">
                          <a:solidFill>
                            <a:srgbClr val="333333"/>
                          </a:solidFill>
                          <a:latin typeface="Lato"/>
                        </a:rPr>
                        <a:t>트리 계열의 앙상블 알고리즘이므로 위 </a:t>
                      </a:r>
                      <a:r>
                        <a:rPr lang="en-US" altLang="ko-KR" sz="1400" dirty="0" err="1">
                          <a:solidFill>
                            <a:srgbClr val="333333"/>
                          </a:solidFill>
                          <a:latin typeface="Lato"/>
                        </a:rPr>
                        <a:t>RandomForest</a:t>
                      </a:r>
                      <a:r>
                        <a:rPr lang="ko-KR" altLang="en-US" sz="1400" dirty="0">
                          <a:solidFill>
                            <a:srgbClr val="333333"/>
                          </a:solidFill>
                          <a:latin typeface="Lato"/>
                        </a:rPr>
                        <a:t>에서 결과를 개선하기 위해 성능과 자원 효율이 좋다고 알려진 </a:t>
                      </a:r>
                      <a:r>
                        <a:rPr lang="en-US" altLang="ko-KR" sz="1400" dirty="0" err="1">
                          <a:solidFill>
                            <a:srgbClr val="333333"/>
                          </a:solidFill>
                          <a:latin typeface="Lato"/>
                        </a:rPr>
                        <a:t>XGBoost</a:t>
                      </a:r>
                      <a:r>
                        <a:rPr lang="ko-KR" altLang="en-US" sz="1400" dirty="0">
                          <a:solidFill>
                            <a:srgbClr val="333333"/>
                          </a:solidFill>
                          <a:latin typeface="Lato"/>
                        </a:rPr>
                        <a:t>를 선택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12978"/>
                  </a:ext>
                </a:extLst>
              </a:tr>
              <a:tr h="1142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RNN(GRU)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뉴런의 상태</a:t>
                      </a:r>
                      <a:r>
                        <a:rPr lang="en-US" altLang="ko-KR" sz="1400" dirty="0"/>
                        <a:t>(state)</a:t>
                      </a:r>
                      <a:r>
                        <a:rPr lang="ko-KR" altLang="en-US" sz="1400" dirty="0"/>
                        <a:t>를 저장하고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이를 다음 스텝에서의 입력으로 사용함으로써 긴 순서열에 대해서도 예측을 할 수 있는 신경망 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시계열 데이터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예측을 위한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을 적용하였고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연산이 빠르며 매출액 예측을 위한 회귀기능의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GRU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448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88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B6B0E-0449-6742-8E60-10ED3358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03" y="78636"/>
            <a:ext cx="7154821" cy="13208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평가도구</a:t>
            </a:r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826D007C-9B1D-5B47-A886-789808CC2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62"/>
          <a:stretch/>
        </p:blipFill>
        <p:spPr>
          <a:xfrm>
            <a:off x="4229101" y="1517531"/>
            <a:ext cx="4248149" cy="3220415"/>
          </a:xfrm>
          <a:prstGeom prst="rect">
            <a:avLst/>
          </a:prstGeom>
        </p:spPr>
      </p:pic>
      <p:pic>
        <p:nvPicPr>
          <p:cNvPr id="20" name="내용 개체 틀 6">
            <a:extLst>
              <a:ext uri="{FF2B5EF4-FFF2-40B4-BE49-F238E27FC236}">
                <a16:creationId xmlns:a16="http://schemas.microsoft.com/office/drawing/2014/main" id="{628C68D9-4F32-544D-85C7-5D02312F5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1655" t="34961" r="29669" b="20419"/>
          <a:stretch/>
        </p:blipFill>
        <p:spPr>
          <a:xfrm>
            <a:off x="1438275" y="2453473"/>
            <a:ext cx="2790826" cy="941029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8FB36C-1AE1-4CFD-AE69-7D675DD3FF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" r="17679"/>
          <a:stretch/>
        </p:blipFill>
        <p:spPr>
          <a:xfrm>
            <a:off x="1438274" y="4784299"/>
            <a:ext cx="7038976" cy="1861532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90983AA-A1BC-495F-AB5F-38C7CEE36D3D}"/>
              </a:ext>
            </a:extLst>
          </p:cNvPr>
          <p:cNvSpPr txBox="1">
            <a:spLocks/>
          </p:cNvSpPr>
          <p:nvPr/>
        </p:nvSpPr>
        <p:spPr>
          <a:xfrm>
            <a:off x="1023756" y="1132673"/>
            <a:ext cx="8596668" cy="94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크기 의존적인 에러의 단점을 커버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비율 상 같은 기준으로 비교 가능 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73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CF4599BF-3EA0-004C-9638-52BD1E617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8596668" cy="5210102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0643A51-24E9-FF4A-9E0A-3E8884979B95}"/>
              </a:ext>
            </a:extLst>
          </p:cNvPr>
          <p:cNvSpPr txBox="1">
            <a:spLocks/>
          </p:cNvSpPr>
          <p:nvPr/>
        </p:nvSpPr>
        <p:spPr>
          <a:xfrm>
            <a:off x="163789" y="24821"/>
            <a:ext cx="7691750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/>
              <a:t>Bagging &amp; Boosting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3014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505CFA56-63EA-4E42-A562-52D42FE4FCA8}"/>
              </a:ext>
            </a:extLst>
          </p:cNvPr>
          <p:cNvSpPr txBox="1">
            <a:spLocks/>
          </p:cNvSpPr>
          <p:nvPr/>
        </p:nvSpPr>
        <p:spPr>
          <a:xfrm>
            <a:off x="421973" y="208734"/>
            <a:ext cx="8883392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RandomForestRegressor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46FD8A58-6F7D-CD46-A085-5AC52729D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99" y="1246189"/>
            <a:ext cx="8596668" cy="3880773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데이터셋의 다양한 하위 샘플을 이용해서 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en-US" dirty="0">
                <a:solidFill>
                  <a:schemeClr val="tx1"/>
                </a:solidFill>
              </a:rPr>
              <a:t>다수의 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ko-KR" altLang="en-US" dirty="0">
                <a:solidFill>
                  <a:schemeClr val="tx1"/>
                </a:solidFill>
              </a:rPr>
              <a:t>분류 의사 결정 트리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를 학습하는 </a:t>
            </a:r>
            <a:r>
              <a:rPr lang="ko-KR" altLang="en-US" b="1" dirty="0">
                <a:solidFill>
                  <a:schemeClr val="accent1"/>
                </a:solidFill>
              </a:rPr>
              <a:t>메타 </a:t>
            </a:r>
            <a:r>
              <a:rPr lang="ko-KR" altLang="en-US" b="1" dirty="0" err="1">
                <a:solidFill>
                  <a:schemeClr val="accent1"/>
                </a:solidFill>
              </a:rPr>
              <a:t>예측기</a:t>
            </a:r>
            <a:endParaRPr lang="ko-KR" altLang="en-US" dirty="0"/>
          </a:p>
        </p:txBody>
      </p:sp>
      <p:sp>
        <p:nvSpPr>
          <p:cNvPr id="35" name="내용 개체 틀 6">
            <a:extLst>
              <a:ext uri="{FF2B5EF4-FFF2-40B4-BE49-F238E27FC236}">
                <a16:creationId xmlns:a16="http://schemas.microsoft.com/office/drawing/2014/main" id="{408252C1-D5D6-E947-8064-9C728D487CD8}"/>
              </a:ext>
            </a:extLst>
          </p:cNvPr>
          <p:cNvSpPr txBox="1">
            <a:spLocks/>
          </p:cNvSpPr>
          <p:nvPr/>
        </p:nvSpPr>
        <p:spPr>
          <a:xfrm>
            <a:off x="1121880" y="4966754"/>
            <a:ext cx="7815153" cy="168251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가장 정확한 학습 알고리즘 중 하나</a:t>
            </a:r>
            <a:endParaRPr lang="en-US" altLang="ko-KR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수천 개의 입력 변수를 처리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분류할 때 중요한 변수가 무엇인지 예측</a:t>
            </a:r>
            <a:endParaRPr lang="en-US" altLang="ko-KR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포레스트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숲</a:t>
            </a:r>
            <a:r>
              <a:rPr lang="en-US" altLang="ko-KR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만들면서 일반화 오류의 편향되지 않은 내부 예측치를 생성</a:t>
            </a:r>
            <a:endParaRPr lang="en-US" altLang="ko-KR" sz="1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결측치를</a:t>
            </a:r>
            <a:r>
              <a:rPr lang="ko-KR" altLang="en-US" sz="1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예측하는 효과적인 방법을 제공하여 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높은 비율의 데이터가 결여되어도 정확도를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유지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F40C50C2-7EDE-5F40-AA8D-BD691AC7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959" y="2037233"/>
            <a:ext cx="3904042" cy="255243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566D34-908E-44CC-840A-C38B14D99372}"/>
              </a:ext>
            </a:extLst>
          </p:cNvPr>
          <p:cNvSpPr/>
          <p:nvPr/>
        </p:nvSpPr>
        <p:spPr>
          <a:xfrm>
            <a:off x="1121880" y="4516601"/>
            <a:ext cx="75895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이미지출처</a:t>
            </a:r>
            <a:r>
              <a:rPr lang="en-US" altLang="ko-KR" sz="1050" dirty="0"/>
              <a:t>: </a:t>
            </a:r>
            <a:r>
              <a:rPr lang="ko-KR" altLang="en-US" sz="1050" dirty="0">
                <a:solidFill>
                  <a:srgbClr val="CC99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http://itwiki.kr/w/%EB%9E%9C%EB%8D%A4_%ED%8F%AC%EB%A0%88%EC%8A%A4%ED%8A%B8?hcb=1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1854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A1E3E-BF97-4B16-B9DE-139976A9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주제선정 배경 및 개요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56FD866B-D8B1-4542-8ADC-854DB3C26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318670"/>
              </p:ext>
            </p:extLst>
          </p:nvPr>
        </p:nvGraphicFramePr>
        <p:xfrm>
          <a:off x="911668" y="1332506"/>
          <a:ext cx="8128000" cy="46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027">
                  <a:extLst>
                    <a:ext uri="{9D8B030D-6E8A-4147-A177-3AD203B41FA5}">
                      <a16:colId xmlns:a16="http://schemas.microsoft.com/office/drawing/2014/main" val="3715955487"/>
                    </a:ext>
                  </a:extLst>
                </a:gridCol>
                <a:gridCol w="6704973">
                  <a:extLst>
                    <a:ext uri="{9D8B030D-6E8A-4147-A177-3AD203B41FA5}">
                      <a16:colId xmlns:a16="http://schemas.microsoft.com/office/drawing/2014/main" val="282402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8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 회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2020 </a:t>
                      </a:r>
                      <a:r>
                        <a:rPr lang="ko-KR" altLang="en-US" dirty="0" err="1"/>
                        <a:t>빅콘테스트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16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대회주최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NIA </a:t>
                      </a:r>
                      <a:r>
                        <a:rPr lang="ko-KR" altLang="en-US" dirty="0"/>
                        <a:t>한국정보화 진흥원과 </a:t>
                      </a:r>
                      <a:r>
                        <a:rPr lang="en-US" altLang="ko-KR" dirty="0"/>
                        <a:t>KBO </a:t>
                      </a:r>
                      <a:r>
                        <a:rPr lang="ko-KR" altLang="en-US" dirty="0"/>
                        <a:t>빅데이터 포럼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030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대회후원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과학기술정보통신부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03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참여목적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기업 실제 보유 데이터 활용 기회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7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대회일정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2020.8.3~9.28.16:00</a:t>
                      </a:r>
                      <a:r>
                        <a:rPr lang="ko-KR" altLang="en-US" dirty="0"/>
                        <a:t>마감 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66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분석분야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챔피언 리그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유통</a:t>
                      </a:r>
                      <a:r>
                        <a:rPr lang="en-US" altLang="ko-KR" b="1" dirty="0"/>
                        <a:t>_</a:t>
                      </a:r>
                      <a:r>
                        <a:rPr lang="ko-KR" altLang="en-US" b="1" dirty="0"/>
                        <a:t>홈쇼핑</a:t>
                      </a:r>
                      <a:r>
                        <a:rPr lang="en-US" altLang="ko-KR" b="1" dirty="0"/>
                        <a:t>_T </a:t>
                      </a:r>
                      <a:r>
                        <a:rPr lang="ko-KR" altLang="en-US" b="1" dirty="0"/>
                        <a:t>커머스 분야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092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분석문제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NS SHOP+ </a:t>
                      </a:r>
                      <a:r>
                        <a:rPr lang="ko-KR" altLang="en-US" dirty="0"/>
                        <a:t>편성데이터를 활용하여</a:t>
                      </a:r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방송편성표에 따른 판매실적을 예측하고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최적 수익을 고려한 </a:t>
                      </a:r>
                      <a:r>
                        <a:rPr lang="ko-KR" altLang="en-US" dirty="0" err="1"/>
                        <a:t>요일별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시간대별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카테고리별 </a:t>
                      </a:r>
                      <a:endParaRPr lang="en-US" altLang="ko-KR" dirty="0"/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편성 최적화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모형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제시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평가방법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평가데이터 기반의 편성 별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판매 실적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예측 정확도 및 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편성 최적화 방안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모형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최종점수는 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예측 정확도와 최적화 방안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모형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통합하여 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914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820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F0491BC-0DF6-4642-BF69-883A44996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8295" y="751633"/>
            <a:ext cx="7009845" cy="5715068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A4E5EBBB-DACF-4A44-A83A-B6A7CE3868F1}"/>
              </a:ext>
            </a:extLst>
          </p:cNvPr>
          <p:cNvSpPr txBox="1">
            <a:spLocks/>
          </p:cNvSpPr>
          <p:nvPr/>
        </p:nvSpPr>
        <p:spPr>
          <a:xfrm>
            <a:off x="305371" y="114300"/>
            <a:ext cx="8883392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RandomForestRegressor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41E0BD-E3CD-4784-91EF-68ADD63DC9C7}"/>
              </a:ext>
            </a:extLst>
          </p:cNvPr>
          <p:cNvSpPr/>
          <p:nvPr/>
        </p:nvSpPr>
        <p:spPr>
          <a:xfrm>
            <a:off x="1119922" y="6485751"/>
            <a:ext cx="7859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이미지 출처</a:t>
            </a:r>
            <a:r>
              <a:rPr lang="en-US" altLang="ko-KR" sz="1200" dirty="0"/>
              <a:t>:  </a:t>
            </a:r>
            <a:r>
              <a:rPr lang="ko-KR" altLang="en-US" sz="1200" dirty="0">
                <a:hlinkClick r:id="rId3"/>
              </a:rPr>
              <a:t>https://www.slideshare.net/freepsw/boosting-bagging-vs-boosting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24035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>
            <a:extLst>
              <a:ext uri="{FF2B5EF4-FFF2-40B4-BE49-F238E27FC236}">
                <a16:creationId xmlns:a16="http://schemas.microsoft.com/office/drawing/2014/main" id="{0A1D43FB-348A-C14F-9B31-E323FA302B00}"/>
              </a:ext>
            </a:extLst>
          </p:cNvPr>
          <p:cNvSpPr txBox="1">
            <a:spLocks/>
          </p:cNvSpPr>
          <p:nvPr/>
        </p:nvSpPr>
        <p:spPr>
          <a:xfrm>
            <a:off x="666750" y="1030237"/>
            <a:ext cx="2928537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Decision Tree</a:t>
            </a:r>
            <a:endParaRPr lang="ko-KR" altLang="en-US" sz="21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47352-5C69-EF44-A327-300D0B9E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593130"/>
            <a:ext cx="8427857" cy="4740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F133E54-99FC-40E1-860A-FDDB055CA9EC}"/>
              </a:ext>
            </a:extLst>
          </p:cNvPr>
          <p:cNvSpPr txBox="1">
            <a:spLocks/>
          </p:cNvSpPr>
          <p:nvPr/>
        </p:nvSpPr>
        <p:spPr>
          <a:xfrm>
            <a:off x="421973" y="208734"/>
            <a:ext cx="8883392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RandomForestRegressor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613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835ACCC-88D3-D849-B08A-464F7B34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29" y="3298964"/>
            <a:ext cx="7767079" cy="3436933"/>
          </a:xfrm>
          <a:prstGeom prst="rect">
            <a:avLst/>
          </a:prstGeom>
        </p:spPr>
      </p:pic>
      <p:sp>
        <p:nvSpPr>
          <p:cNvPr id="56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857249" y="596888"/>
            <a:ext cx="3601844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1) Dataset &amp; </a:t>
            </a:r>
            <a:r>
              <a:rPr lang="en-US" altLang="ko-KR" sz="2100" dirty="0" err="1"/>
              <a:t>train_test_split</a:t>
            </a:r>
            <a:endParaRPr lang="ko-KR" altLang="en-US" sz="21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FD7C4AA-B82E-4D54-AF1A-B6E90EC3E64A}"/>
              </a:ext>
            </a:extLst>
          </p:cNvPr>
          <p:cNvSpPr txBox="1">
            <a:spLocks/>
          </p:cNvSpPr>
          <p:nvPr/>
        </p:nvSpPr>
        <p:spPr>
          <a:xfrm>
            <a:off x="431498" y="-182910"/>
            <a:ext cx="8883392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RandomForestRegressor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593097-B6E4-3B4B-9006-EE1FB4BAA7B2}"/>
              </a:ext>
            </a:extLst>
          </p:cNvPr>
          <p:cNvSpPr/>
          <p:nvPr/>
        </p:nvSpPr>
        <p:spPr>
          <a:xfrm>
            <a:off x="1568300" y="6261112"/>
            <a:ext cx="717701" cy="50781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내용 개체 틀 12" descr="스크린샷이(가) 표시된 사진&#10;&#10;자동 생성된 설명">
            <a:extLst>
              <a:ext uri="{FF2B5EF4-FFF2-40B4-BE49-F238E27FC236}">
                <a16:creationId xmlns:a16="http://schemas.microsoft.com/office/drawing/2014/main" id="{D4B6AC0F-64BA-D046-A8EC-CCB4EE91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637" y="1022210"/>
            <a:ext cx="8182100" cy="2221748"/>
          </a:xfrm>
        </p:spPr>
      </p:pic>
    </p:spTree>
    <p:extLst>
      <p:ext uri="{BB962C8B-B14F-4D97-AF65-F5344CB8AC3E}">
        <p14:creationId xmlns:p14="http://schemas.microsoft.com/office/powerpoint/2010/main" val="28098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835ACCC-88D3-D849-B08A-464F7B34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29" y="3298964"/>
            <a:ext cx="7767079" cy="3436933"/>
          </a:xfrm>
          <a:prstGeom prst="rect">
            <a:avLst/>
          </a:prstGeom>
        </p:spPr>
      </p:pic>
      <p:sp>
        <p:nvSpPr>
          <p:cNvPr id="56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857249" y="596888"/>
            <a:ext cx="3601844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1) Dataset &amp; </a:t>
            </a:r>
            <a:r>
              <a:rPr lang="en-US" altLang="ko-KR" sz="2100" dirty="0" err="1"/>
              <a:t>train_test_split</a:t>
            </a:r>
            <a:endParaRPr lang="ko-KR" altLang="en-US" sz="21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FD7C4AA-B82E-4D54-AF1A-B6E90EC3E64A}"/>
              </a:ext>
            </a:extLst>
          </p:cNvPr>
          <p:cNvSpPr txBox="1">
            <a:spLocks/>
          </p:cNvSpPr>
          <p:nvPr/>
        </p:nvSpPr>
        <p:spPr>
          <a:xfrm>
            <a:off x="431498" y="-182910"/>
            <a:ext cx="8883392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RandomForestRegressor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593097-B6E4-3B4B-9006-EE1FB4BAA7B2}"/>
              </a:ext>
            </a:extLst>
          </p:cNvPr>
          <p:cNvSpPr/>
          <p:nvPr/>
        </p:nvSpPr>
        <p:spPr>
          <a:xfrm>
            <a:off x="1568300" y="6261112"/>
            <a:ext cx="717701" cy="50781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3" name="내용 개체 틀 12" descr="스크린샷이(가) 표시된 사진&#10;&#10;자동 생성된 설명">
            <a:extLst>
              <a:ext uri="{FF2B5EF4-FFF2-40B4-BE49-F238E27FC236}">
                <a16:creationId xmlns:a16="http://schemas.microsoft.com/office/drawing/2014/main" id="{D4B6AC0F-64BA-D046-A8EC-CCB4EE914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3637" y="1022210"/>
            <a:ext cx="8182100" cy="2221748"/>
          </a:xfrm>
        </p:spPr>
      </p:pic>
    </p:spTree>
    <p:extLst>
      <p:ext uri="{BB962C8B-B14F-4D97-AF65-F5344CB8AC3E}">
        <p14:creationId xmlns:p14="http://schemas.microsoft.com/office/powerpoint/2010/main" val="178238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FD7C4AA-B82E-4D54-AF1A-B6E90EC3E64A}"/>
              </a:ext>
            </a:extLst>
          </p:cNvPr>
          <p:cNvSpPr txBox="1">
            <a:spLocks/>
          </p:cNvSpPr>
          <p:nvPr/>
        </p:nvSpPr>
        <p:spPr>
          <a:xfrm>
            <a:off x="431498" y="-182910"/>
            <a:ext cx="8883392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RandomForestRegressor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8D468B7-BE22-8142-9115-81624EC5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918277"/>
            <a:ext cx="5343062" cy="2939723"/>
          </a:xfrm>
          <a:prstGeom prst="rect">
            <a:avLst/>
          </a:prstGeom>
        </p:spPr>
      </p:pic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6BF23C9D-2CE1-1A41-AA53-592A493F7BE4}"/>
              </a:ext>
            </a:extLst>
          </p:cNvPr>
          <p:cNvSpPr/>
          <p:nvPr/>
        </p:nvSpPr>
        <p:spPr>
          <a:xfrm>
            <a:off x="3799434" y="3689574"/>
            <a:ext cx="1073760" cy="205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6CC7892-DE17-1F45-948F-B2837F99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666750"/>
            <a:ext cx="5857874" cy="29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6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제목 1">
            <a:extLst>
              <a:ext uri="{FF2B5EF4-FFF2-40B4-BE49-F238E27FC236}">
                <a16:creationId xmlns:a16="http://schemas.microsoft.com/office/drawing/2014/main" id="{0A1D43FB-348A-C14F-9B31-E323FA302B00}"/>
              </a:ext>
            </a:extLst>
          </p:cNvPr>
          <p:cNvSpPr txBox="1">
            <a:spLocks/>
          </p:cNvSpPr>
          <p:nvPr/>
        </p:nvSpPr>
        <p:spPr>
          <a:xfrm>
            <a:off x="685800" y="885825"/>
            <a:ext cx="3367668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2) Model Training &amp; Result</a:t>
            </a:r>
            <a:endParaRPr lang="ko-KR" altLang="en-US" sz="21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7453C71-9AFC-8140-B60F-57F32A1F4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6" b="2257"/>
          <a:stretch/>
        </p:blipFill>
        <p:spPr>
          <a:xfrm>
            <a:off x="1095422" y="1465538"/>
            <a:ext cx="7836712" cy="2944967"/>
          </a:xfr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9815392D-D472-354F-9ED0-427BEDD7E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485"/>
          <a:stretch/>
        </p:blipFill>
        <p:spPr>
          <a:xfrm>
            <a:off x="1000635" y="6076950"/>
            <a:ext cx="5090422" cy="640112"/>
          </a:xfrm>
          <a:prstGeom prst="rect">
            <a:avLst/>
          </a:prstGeom>
        </p:spPr>
      </p:pic>
      <p:sp>
        <p:nvSpPr>
          <p:cNvPr id="34" name="제목 1">
            <a:extLst>
              <a:ext uri="{FF2B5EF4-FFF2-40B4-BE49-F238E27FC236}">
                <a16:creationId xmlns:a16="http://schemas.microsoft.com/office/drawing/2014/main" id="{5ACF860E-2FB3-2D40-B04A-D1449D21C685}"/>
              </a:ext>
            </a:extLst>
          </p:cNvPr>
          <p:cNvSpPr txBox="1">
            <a:spLocks/>
          </p:cNvSpPr>
          <p:nvPr/>
        </p:nvSpPr>
        <p:spPr>
          <a:xfrm>
            <a:off x="1000635" y="4817698"/>
            <a:ext cx="7691750" cy="554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결과</a:t>
            </a:r>
            <a:r>
              <a:rPr lang="en-US" altLang="ko-KR" sz="2000" b="1" dirty="0">
                <a:solidFill>
                  <a:schemeClr val="tx1"/>
                </a:solidFill>
              </a:rPr>
              <a:t>: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MAPE</a:t>
            </a:r>
            <a:r>
              <a:rPr lang="ko-KR" altLang="en-US" sz="2000" b="1" dirty="0">
                <a:solidFill>
                  <a:schemeClr val="tx1"/>
                </a:solidFill>
              </a:rPr>
              <a:t> 점수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904EFF4-6FA0-4DF5-9038-BD3CCD25FD4A}"/>
              </a:ext>
            </a:extLst>
          </p:cNvPr>
          <p:cNvSpPr txBox="1">
            <a:spLocks/>
          </p:cNvSpPr>
          <p:nvPr/>
        </p:nvSpPr>
        <p:spPr>
          <a:xfrm>
            <a:off x="404814" y="1191"/>
            <a:ext cx="8883392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RandomForestRegressor</a:t>
            </a:r>
            <a:r>
              <a:rPr lang="en-US" altLang="ko-KR" dirty="0"/>
              <a:t> Algorithm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EF1271-D25B-4D23-8E37-A09EA057F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22" y="5372411"/>
            <a:ext cx="5162503" cy="7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93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B926B83-00A4-284F-B277-57458377D6FA}"/>
              </a:ext>
            </a:extLst>
          </p:cNvPr>
          <p:cNvSpPr txBox="1">
            <a:spLocks/>
          </p:cNvSpPr>
          <p:nvPr/>
        </p:nvSpPr>
        <p:spPr>
          <a:xfrm>
            <a:off x="677334" y="0"/>
            <a:ext cx="7691750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XGBoost</a:t>
            </a:r>
            <a:endParaRPr lang="ko-KR" altLang="en-US" dirty="0"/>
          </a:p>
        </p:txBody>
      </p:sp>
      <p:sp>
        <p:nvSpPr>
          <p:cNvPr id="10" name="내용 개체 틀 18">
            <a:extLst>
              <a:ext uri="{FF2B5EF4-FFF2-40B4-BE49-F238E27FC236}">
                <a16:creationId xmlns:a16="http://schemas.microsoft.com/office/drawing/2014/main" id="{DAA5CCB3-C7C8-4D15-947C-3BBBBE66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177" y="1035608"/>
            <a:ext cx="8624917" cy="167531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6400" dirty="0">
                <a:solidFill>
                  <a:schemeClr val="tx1"/>
                </a:solidFill>
              </a:rPr>
              <a:t>Gradient boosting </a:t>
            </a:r>
            <a:r>
              <a:rPr lang="ko-KR" altLang="en-US" sz="6400" dirty="0">
                <a:solidFill>
                  <a:schemeClr val="tx1"/>
                </a:solidFill>
              </a:rPr>
              <a:t>개념을 의사결정나무에 도입한 알고리즘으로 </a:t>
            </a:r>
            <a:endParaRPr lang="en-US" altLang="ko-KR" sz="64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6400" dirty="0">
                <a:solidFill>
                  <a:schemeClr val="tx1"/>
                </a:solidFill>
              </a:rPr>
              <a:t>     </a:t>
            </a:r>
            <a:r>
              <a:rPr lang="ko-KR" altLang="en-US" sz="6400" dirty="0">
                <a:solidFill>
                  <a:schemeClr val="tx1"/>
                </a:solidFill>
              </a:rPr>
              <a:t>데이터 별 오류를 다음 </a:t>
            </a:r>
            <a:r>
              <a:rPr lang="en-US" altLang="ko-KR" sz="6400" dirty="0">
                <a:solidFill>
                  <a:schemeClr val="tx1"/>
                </a:solidFill>
              </a:rPr>
              <a:t>round </a:t>
            </a:r>
            <a:r>
              <a:rPr lang="ko-KR" altLang="en-US" sz="6400" dirty="0">
                <a:solidFill>
                  <a:schemeClr val="tx1"/>
                </a:solidFill>
              </a:rPr>
              <a:t>학습에 반영</a:t>
            </a:r>
            <a:r>
              <a:rPr lang="en-US" altLang="ko-KR" sz="6400" dirty="0">
                <a:solidFill>
                  <a:schemeClr val="tx1"/>
                </a:solidFill>
              </a:rPr>
              <a:t>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6400" dirty="0">
                <a:solidFill>
                  <a:schemeClr val="tx1"/>
                </a:solidFill>
              </a:rPr>
              <a:t>     학습을 위한 목적시에 </a:t>
            </a:r>
            <a:r>
              <a:rPr lang="en-US" altLang="ko-KR" sz="6400" dirty="0">
                <a:solidFill>
                  <a:schemeClr val="tx1"/>
                </a:solidFill>
              </a:rPr>
              <a:t>Regularization term</a:t>
            </a:r>
            <a:r>
              <a:rPr lang="ko-KR" altLang="en-US" sz="6400" dirty="0">
                <a:solidFill>
                  <a:schemeClr val="tx1"/>
                </a:solidFill>
              </a:rPr>
              <a:t>이 추가되어 모델이 </a:t>
            </a:r>
            <a:r>
              <a:rPr lang="en-US" altLang="ko-KR" sz="6400" dirty="0">
                <a:solidFill>
                  <a:schemeClr val="tx1"/>
                </a:solidFill>
              </a:rPr>
              <a:t>overfitting </a:t>
            </a:r>
            <a:r>
              <a:rPr lang="ko-KR" altLang="en-US" sz="6400" dirty="0">
                <a:solidFill>
                  <a:schemeClr val="tx1"/>
                </a:solidFill>
              </a:rPr>
              <a:t>되는 것을 방지</a:t>
            </a:r>
            <a:r>
              <a:rPr lang="en-US" altLang="ko-KR" sz="64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ko-KR" altLang="en-US" sz="6400" dirty="0">
                <a:solidFill>
                  <a:schemeClr val="tx1"/>
                </a:solidFill>
              </a:rPr>
              <a:t>     즉</a:t>
            </a:r>
            <a:r>
              <a:rPr lang="en-US" altLang="ko-KR" sz="6400" dirty="0">
                <a:solidFill>
                  <a:schemeClr val="tx1"/>
                </a:solidFill>
              </a:rPr>
              <a:t>, </a:t>
            </a:r>
            <a:r>
              <a:rPr lang="ko-KR" altLang="en-US" sz="6400" dirty="0">
                <a:solidFill>
                  <a:schemeClr val="tx1"/>
                </a:solidFill>
              </a:rPr>
              <a:t>과적합을 피하기 위해 페널티를 부여함</a:t>
            </a:r>
            <a:r>
              <a:rPr lang="en-US" altLang="ko-KR" sz="64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lang="ko-KR" altLang="en-US" sz="1600" dirty="0">
                <a:solidFill>
                  <a:schemeClr val="tx1"/>
                </a:solidFill>
              </a:rPr>
            </a:br>
            <a:br>
              <a:rPr lang="ko-KR" altLang="en-US" sz="1600" b="1" dirty="0"/>
            </a:br>
            <a:endParaRPr lang="ko-KR" altLang="en-US" sz="1600" dirty="0"/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5300C9-9364-B240-8B78-19AF1B4D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8"/>
          <a:stretch/>
        </p:blipFill>
        <p:spPr>
          <a:xfrm>
            <a:off x="1509346" y="2541771"/>
            <a:ext cx="7539404" cy="374878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5DEEF7B-2B99-49A3-BF0D-C5A7DD8C188C}"/>
              </a:ext>
            </a:extLst>
          </p:cNvPr>
          <p:cNvSpPr/>
          <p:nvPr/>
        </p:nvSpPr>
        <p:spPr>
          <a:xfrm>
            <a:off x="1385989" y="6373594"/>
            <a:ext cx="7859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*</a:t>
            </a:r>
            <a:r>
              <a:rPr lang="ko-KR" altLang="en-US" sz="1200" dirty="0"/>
              <a:t>이미지 출처</a:t>
            </a:r>
            <a:r>
              <a:rPr lang="en-US" altLang="ko-KR" sz="1200" dirty="0"/>
              <a:t>:  </a:t>
            </a:r>
            <a:r>
              <a:rPr lang="ko-KR" altLang="en-US" sz="1200" dirty="0">
                <a:hlinkClick r:id="rId3"/>
              </a:rPr>
              <a:t>https://www.slideshare.net/freepsw/boosting-bagging-vs-boosting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65649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B926B83-00A4-284F-B277-57458377D6FA}"/>
              </a:ext>
            </a:extLst>
          </p:cNvPr>
          <p:cNvSpPr txBox="1">
            <a:spLocks/>
          </p:cNvSpPr>
          <p:nvPr/>
        </p:nvSpPr>
        <p:spPr>
          <a:xfrm>
            <a:off x="349017" y="877573"/>
            <a:ext cx="3635299" cy="568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1)</a:t>
            </a:r>
            <a:r>
              <a:rPr lang="ko-KR" altLang="en-US" sz="2100" dirty="0"/>
              <a:t> </a:t>
            </a:r>
            <a:r>
              <a:rPr lang="en-US" altLang="ko-KR" sz="2100" dirty="0"/>
              <a:t>Hyperparameter Tuning</a:t>
            </a:r>
            <a:endParaRPr lang="ko-KR" altLang="en-US" sz="2100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286F91D-5379-B743-BCCD-5092BB16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9" y="1446285"/>
            <a:ext cx="6814480" cy="27940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E0596F0-C569-FD4A-BD67-4EFEBCC30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67" y="3581401"/>
            <a:ext cx="6814479" cy="3118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8F5C38E-D12D-4853-9D40-81838AD8F3A9}"/>
              </a:ext>
            </a:extLst>
          </p:cNvPr>
          <p:cNvSpPr txBox="1">
            <a:spLocks/>
          </p:cNvSpPr>
          <p:nvPr/>
        </p:nvSpPr>
        <p:spPr>
          <a:xfrm>
            <a:off x="220134" y="33371"/>
            <a:ext cx="7691750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XGBoost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657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B79288A-1756-3045-9C54-4F7291B3D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082" y="1500536"/>
            <a:ext cx="6984604" cy="2775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71D36A4-3341-EB43-88E4-0B5D8A5D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93" y="3429000"/>
            <a:ext cx="6984605" cy="3251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DCCF4242-DECF-2A4A-9D2A-4989185B481C}"/>
              </a:ext>
            </a:extLst>
          </p:cNvPr>
          <p:cNvSpPr txBox="1">
            <a:spLocks/>
          </p:cNvSpPr>
          <p:nvPr/>
        </p:nvSpPr>
        <p:spPr>
          <a:xfrm>
            <a:off x="247649" y="931824"/>
            <a:ext cx="3546089" cy="568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1)</a:t>
            </a:r>
            <a:r>
              <a:rPr lang="ko-KR" altLang="en-US" sz="2100" dirty="0"/>
              <a:t> </a:t>
            </a:r>
            <a:r>
              <a:rPr lang="en-US" altLang="ko-KR" sz="2100" dirty="0"/>
              <a:t>Hyperparameter Tuning</a:t>
            </a:r>
            <a:endParaRPr lang="ko-KR" altLang="en-US" sz="21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9ECE072-ADFC-4AA9-AEE2-AD60A9F78BEE}"/>
              </a:ext>
            </a:extLst>
          </p:cNvPr>
          <p:cNvSpPr txBox="1">
            <a:spLocks/>
          </p:cNvSpPr>
          <p:nvPr/>
        </p:nvSpPr>
        <p:spPr>
          <a:xfrm>
            <a:off x="172509" y="-28967"/>
            <a:ext cx="7691750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XGBoost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824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9D785180-6134-D642-87F1-2923F6BDD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104" y="1697251"/>
            <a:ext cx="8557671" cy="2394767"/>
          </a:xfr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7121A891-79CC-144C-BE9E-59D6E026B202}"/>
              </a:ext>
            </a:extLst>
          </p:cNvPr>
          <p:cNvSpPr txBox="1">
            <a:spLocks/>
          </p:cNvSpPr>
          <p:nvPr/>
        </p:nvSpPr>
        <p:spPr>
          <a:xfrm>
            <a:off x="965041" y="1118711"/>
            <a:ext cx="3367668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2) Model Training &amp; Result</a:t>
            </a:r>
            <a:endParaRPr lang="ko-KR" altLang="en-US" sz="21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2CD71C2-8272-CA4D-B646-94A6E3559554}"/>
              </a:ext>
            </a:extLst>
          </p:cNvPr>
          <p:cNvSpPr txBox="1">
            <a:spLocks/>
          </p:cNvSpPr>
          <p:nvPr/>
        </p:nvSpPr>
        <p:spPr>
          <a:xfrm>
            <a:off x="1186489" y="4898080"/>
            <a:ext cx="7691750" cy="554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결과</a:t>
            </a:r>
            <a:r>
              <a:rPr lang="en-US" altLang="ko-KR" sz="2000" b="1" dirty="0">
                <a:solidFill>
                  <a:schemeClr val="tx1"/>
                </a:solidFill>
              </a:rPr>
              <a:t>: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MAPE</a:t>
            </a:r>
            <a:r>
              <a:rPr lang="ko-KR" altLang="en-US" sz="2000" b="1" dirty="0">
                <a:solidFill>
                  <a:schemeClr val="tx1"/>
                </a:solidFill>
              </a:rPr>
              <a:t> 점수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98464DC-84C8-4A60-9C61-42A269C36C5D}"/>
              </a:ext>
            </a:extLst>
          </p:cNvPr>
          <p:cNvSpPr txBox="1">
            <a:spLocks/>
          </p:cNvSpPr>
          <p:nvPr/>
        </p:nvSpPr>
        <p:spPr>
          <a:xfrm>
            <a:off x="515409" y="139427"/>
            <a:ext cx="7691750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XGBoost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54B50D-7130-8145-890A-D015D28C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61" y="5523131"/>
            <a:ext cx="5039709" cy="7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9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9B6CC-DBDC-4BAB-9F82-222BBBC6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업무 이해</a:t>
            </a:r>
            <a:r>
              <a:rPr lang="en-US" altLang="ko-KR" dirty="0"/>
              <a:t>_T</a:t>
            </a:r>
            <a:r>
              <a:rPr lang="ko-KR" altLang="en-US" dirty="0"/>
              <a:t>커머스 개요 및 시장 현황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902BC-C185-4309-A3BA-8FF3FF6B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7715"/>
            <a:ext cx="8596668" cy="512818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T </a:t>
            </a:r>
            <a:r>
              <a:rPr lang="ko-KR" altLang="en-US" dirty="0"/>
              <a:t>커머스 개요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양방향 방송과 통신 모두 사용한 디지털 홈쇼핑</a:t>
            </a:r>
            <a:r>
              <a:rPr lang="en-US" altLang="ko-KR" dirty="0"/>
              <a:t>, </a:t>
            </a:r>
            <a:r>
              <a:rPr lang="ko-KR" altLang="en-US" dirty="0"/>
              <a:t>정부 승인 사업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시장현황 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과기정통부</a:t>
            </a:r>
            <a:r>
              <a:rPr lang="ko-KR" altLang="en-US" dirty="0"/>
              <a:t> 승인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  <a:r>
              <a:rPr lang="en-US" altLang="ko-KR" dirty="0"/>
              <a:t>T-</a:t>
            </a:r>
            <a:r>
              <a:rPr lang="ko-KR" altLang="en-US" dirty="0"/>
              <a:t>커머스 사업자</a:t>
            </a:r>
            <a:r>
              <a:rPr lang="en-US" altLang="ko-KR" dirty="0"/>
              <a:t>(</a:t>
            </a:r>
            <a:r>
              <a:rPr lang="ko-KR" altLang="en-US" dirty="0"/>
              <a:t>홈쇼핑 계열사 </a:t>
            </a:r>
            <a:r>
              <a:rPr lang="en-US" altLang="ko-KR" dirty="0"/>
              <a:t>5</a:t>
            </a:r>
            <a:r>
              <a:rPr lang="ko-KR" altLang="en-US" dirty="0"/>
              <a:t>개사</a:t>
            </a:r>
            <a:r>
              <a:rPr lang="en-US" altLang="ko-KR" dirty="0"/>
              <a:t>, T-</a:t>
            </a:r>
            <a:r>
              <a:rPr lang="ko-KR" altLang="en-US" dirty="0"/>
              <a:t>커머스 전용 </a:t>
            </a:r>
            <a:r>
              <a:rPr lang="en-US" altLang="ko-KR" dirty="0"/>
              <a:t>5</a:t>
            </a:r>
            <a:r>
              <a:rPr lang="ko-KR" altLang="en-US" dirty="0"/>
              <a:t>개사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- ’15</a:t>
            </a:r>
            <a:r>
              <a:rPr lang="ko-KR" altLang="en-US" dirty="0"/>
              <a:t>년 </a:t>
            </a:r>
            <a:r>
              <a:rPr lang="en-US" altLang="ko-KR" dirty="0"/>
              <a:t>2500</a:t>
            </a:r>
            <a:r>
              <a:rPr lang="ko-KR" altLang="en-US" dirty="0"/>
              <a:t>억원 규모였던 시장규모</a:t>
            </a:r>
            <a:r>
              <a:rPr lang="en-US" altLang="ko-KR" dirty="0"/>
              <a:t>,</a:t>
            </a:r>
            <a:r>
              <a:rPr lang="ko-KR" altLang="en-US" dirty="0"/>
              <a:t> 올해 </a:t>
            </a:r>
            <a:r>
              <a:rPr lang="en-US" altLang="ko-KR" dirty="0"/>
              <a:t>5</a:t>
            </a:r>
            <a:r>
              <a:rPr lang="ko-KR" altLang="en-US" dirty="0"/>
              <a:t>조원 돌파 예상</a:t>
            </a:r>
            <a:r>
              <a:rPr lang="en-US" altLang="ko-KR" dirty="0"/>
              <a:t>, </a:t>
            </a:r>
            <a:r>
              <a:rPr lang="ko-KR" altLang="en-US" dirty="0"/>
              <a:t>매출 호조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But </a:t>
            </a:r>
            <a:r>
              <a:rPr lang="ko-KR" altLang="en-US" dirty="0"/>
              <a:t>채널경쟁으로 인한 송출 수수료 부담</a:t>
            </a:r>
            <a:r>
              <a:rPr lang="en-US" altLang="ko-KR" dirty="0"/>
              <a:t>, </a:t>
            </a:r>
            <a:r>
              <a:rPr lang="ko-KR" altLang="en-US" dirty="0"/>
              <a:t>수익성 부진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회사별 기술</a:t>
            </a:r>
            <a:r>
              <a:rPr lang="en-US" altLang="ko-KR" dirty="0"/>
              <a:t>, </a:t>
            </a:r>
            <a:r>
              <a:rPr lang="ko-KR" altLang="en-US" dirty="0"/>
              <a:t>서비스</a:t>
            </a:r>
            <a:r>
              <a:rPr lang="en-US" altLang="ko-KR" dirty="0"/>
              <a:t> </a:t>
            </a:r>
            <a:r>
              <a:rPr lang="ko-KR" altLang="en-US" dirty="0"/>
              <a:t>차별화 노력 일환 중 하나로 데이터 기반 편성 시스템 도입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롯데홈쇼핑</a:t>
            </a:r>
            <a:r>
              <a:rPr lang="en-US" altLang="ko-KR" dirty="0"/>
              <a:t>: IBM</a:t>
            </a:r>
            <a:r>
              <a:rPr lang="ko-KR" altLang="en-US" dirty="0"/>
              <a:t>협력</a:t>
            </a:r>
            <a:r>
              <a:rPr lang="en-US" altLang="ko-KR" dirty="0"/>
              <a:t>, </a:t>
            </a:r>
            <a:r>
              <a:rPr lang="ko-KR" altLang="en-US" dirty="0"/>
              <a:t>기상상황과 상품수요 고려한 스마트 </a:t>
            </a:r>
            <a:r>
              <a:rPr lang="en-US" altLang="ko-KR" dirty="0"/>
              <a:t>AI</a:t>
            </a:r>
            <a:r>
              <a:rPr lang="ko-KR" altLang="en-US" dirty="0"/>
              <a:t>편성 시스템</a:t>
            </a:r>
            <a:r>
              <a:rPr lang="en-US" altLang="ko-KR" dirty="0"/>
              <a:t>,</a:t>
            </a:r>
          </a:p>
          <a:p>
            <a:pPr marL="457200" lvl="1" indent="0">
              <a:buNone/>
            </a:pPr>
            <a:r>
              <a:rPr lang="en-US" altLang="ko-KR" dirty="0"/>
              <a:t>   GS</a:t>
            </a:r>
            <a:r>
              <a:rPr lang="ko-KR" altLang="en-US" dirty="0"/>
              <a:t>홈쇼핑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LG</a:t>
            </a:r>
            <a:r>
              <a:rPr lang="ko-KR" altLang="en-US" dirty="0"/>
              <a:t>유플러스협력</a:t>
            </a:r>
            <a:r>
              <a:rPr lang="en-US" altLang="ko-KR" dirty="0"/>
              <a:t>,</a:t>
            </a:r>
            <a:r>
              <a:rPr lang="ko-KR" altLang="en-US" dirty="0"/>
              <a:t> 상품에 </a:t>
            </a:r>
            <a:r>
              <a:rPr lang="en-US" altLang="ko-KR" dirty="0"/>
              <a:t>AR</a:t>
            </a:r>
            <a:r>
              <a:rPr lang="ko-KR" altLang="en-US" dirty="0"/>
              <a:t>기술 적용  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40D692B-D0F1-40F8-BF7E-464831005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508295"/>
              </p:ext>
            </p:extLst>
          </p:nvPr>
        </p:nvGraphicFramePr>
        <p:xfrm>
          <a:off x="1235884" y="224352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263674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06504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30436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TV </a:t>
                      </a:r>
                      <a:r>
                        <a:rPr lang="ko-KR" altLang="en-US" dirty="0"/>
                        <a:t>홈쇼핑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 </a:t>
                      </a:r>
                      <a:r>
                        <a:rPr lang="ko-KR" altLang="en-US" dirty="0"/>
                        <a:t>커머스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14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방송유형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생방송 송출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녹화방송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99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상담 및 결제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전화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스마트폰 유도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리모콘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스마트폰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전화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829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 설명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실시간 방송만 지원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상세보기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33057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819CF5-1858-486D-BE69-53AA943978F4}"/>
              </a:ext>
            </a:extLst>
          </p:cNvPr>
          <p:cNvSpPr txBox="1"/>
          <p:nvPr/>
        </p:nvSpPr>
        <p:spPr>
          <a:xfrm>
            <a:off x="7041598" y="3714482"/>
            <a:ext cx="332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Digieco</a:t>
            </a:r>
            <a:r>
              <a:rPr lang="en-US" altLang="ko-KR" sz="1400" dirty="0"/>
              <a:t>, </a:t>
            </a:r>
            <a:r>
              <a:rPr lang="ko-KR" altLang="en-US" sz="1400" dirty="0"/>
              <a:t>한국투자증권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44508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121A891-79CC-144C-BE9E-59D6E026B202}"/>
              </a:ext>
            </a:extLst>
          </p:cNvPr>
          <p:cNvSpPr txBox="1">
            <a:spLocks/>
          </p:cNvSpPr>
          <p:nvPr/>
        </p:nvSpPr>
        <p:spPr>
          <a:xfrm>
            <a:off x="651261" y="66675"/>
            <a:ext cx="3367668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3) Result Visualization</a:t>
            </a:r>
            <a:endParaRPr lang="ko-KR" altLang="en-US" sz="21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7BD296B-4CC1-FE4E-9CF2-9C641F79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550" y="554712"/>
            <a:ext cx="8077200" cy="5999530"/>
          </a:xfrm>
        </p:spPr>
      </p:pic>
    </p:spTree>
    <p:extLst>
      <p:ext uri="{BB962C8B-B14F-4D97-AF65-F5344CB8AC3E}">
        <p14:creationId xmlns:p14="http://schemas.microsoft.com/office/powerpoint/2010/main" val="3197391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121A891-79CC-144C-BE9E-59D6E026B202}"/>
              </a:ext>
            </a:extLst>
          </p:cNvPr>
          <p:cNvSpPr txBox="1">
            <a:spLocks/>
          </p:cNvSpPr>
          <p:nvPr/>
        </p:nvSpPr>
        <p:spPr>
          <a:xfrm>
            <a:off x="428625" y="763131"/>
            <a:ext cx="3367668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4) limitation</a:t>
            </a:r>
            <a:endParaRPr lang="ko-KR" altLang="en-US" sz="21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1AE1F1C-8A43-5C44-B144-8038AE962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1525" y="1257300"/>
            <a:ext cx="8353426" cy="5269124"/>
          </a:xfr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3F4AEE3-410B-4911-AD61-A03BA1B56814}"/>
              </a:ext>
            </a:extLst>
          </p:cNvPr>
          <p:cNvSpPr txBox="1">
            <a:spLocks/>
          </p:cNvSpPr>
          <p:nvPr/>
        </p:nvSpPr>
        <p:spPr>
          <a:xfrm>
            <a:off x="277284" y="-16667"/>
            <a:ext cx="7691750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XGBoost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3AF9B-FB1B-BB4D-9356-46E858889228}"/>
              </a:ext>
            </a:extLst>
          </p:cNvPr>
          <p:cNvSpPr/>
          <p:nvPr/>
        </p:nvSpPr>
        <p:spPr>
          <a:xfrm>
            <a:off x="3725953" y="1336431"/>
            <a:ext cx="1350872" cy="518999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7437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7121A891-79CC-144C-BE9E-59D6E026B202}"/>
              </a:ext>
            </a:extLst>
          </p:cNvPr>
          <p:cNvSpPr txBox="1">
            <a:spLocks/>
          </p:cNvSpPr>
          <p:nvPr/>
        </p:nvSpPr>
        <p:spPr>
          <a:xfrm>
            <a:off x="488331" y="1069184"/>
            <a:ext cx="3367668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5) More to do</a:t>
            </a:r>
            <a:endParaRPr lang="ko-KR" altLang="en-US" sz="2100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30A4BFC-6E64-A542-937B-74F1C8391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6"/>
          <a:stretch/>
        </p:blipFill>
        <p:spPr>
          <a:xfrm>
            <a:off x="981075" y="2503127"/>
            <a:ext cx="8220075" cy="379604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58B5430-BA57-4308-B79E-F856802C3174}"/>
              </a:ext>
            </a:extLst>
          </p:cNvPr>
          <p:cNvSpPr txBox="1">
            <a:spLocks/>
          </p:cNvSpPr>
          <p:nvPr/>
        </p:nvSpPr>
        <p:spPr>
          <a:xfrm>
            <a:off x="278781" y="131987"/>
            <a:ext cx="7691750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XGBoost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599A4-968B-C441-915A-7CD351D0ACE8}"/>
              </a:ext>
            </a:extLst>
          </p:cNvPr>
          <p:cNvSpPr txBox="1"/>
          <p:nvPr/>
        </p:nvSpPr>
        <p:spPr>
          <a:xfrm>
            <a:off x="558670" y="1657610"/>
            <a:ext cx="937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600" dirty="0" err="1"/>
              <a:t>카테고리별</a:t>
            </a:r>
            <a:r>
              <a:rPr kumimoji="1" lang="ko-KR" altLang="en-US" sz="1600" dirty="0"/>
              <a:t> 처음 등장하는 </a:t>
            </a:r>
            <a:r>
              <a:rPr kumimoji="1" lang="en-US" altLang="ko-KR" sz="1600" dirty="0"/>
              <a:t>item</a:t>
            </a:r>
            <a:r>
              <a:rPr kumimoji="1" lang="ko-KR" altLang="en-US" sz="1600" dirty="0"/>
              <a:t>의 매출 예측 정확도 판단을 토대로 </a:t>
            </a:r>
            <a:r>
              <a:rPr kumimoji="1" lang="ko-KR" altLang="en-US" sz="1600" dirty="0" err="1"/>
              <a:t>피쳐</a:t>
            </a:r>
            <a:r>
              <a:rPr kumimoji="1" lang="ko-KR" altLang="en-US" sz="1600" dirty="0"/>
              <a:t> 추가 가능성 검토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ko-KR" altLang="en-US" sz="1600" dirty="0"/>
              <a:t>오차가 큰 </a:t>
            </a:r>
            <a:r>
              <a:rPr kumimoji="1" lang="en-US" altLang="ko-KR" sz="1600" dirty="0"/>
              <a:t>item</a:t>
            </a:r>
            <a:r>
              <a:rPr kumimoji="1" lang="ko-KR" altLang="en-US" sz="1600" dirty="0"/>
              <a:t> 의 규칙 파악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32911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AC364D-F259-8143-856F-395313F94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801313"/>
            <a:ext cx="8372475" cy="4602718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FF84ED7-8456-7E48-A560-E1B35457BCAC}"/>
              </a:ext>
            </a:extLst>
          </p:cNvPr>
          <p:cNvSpPr txBox="1">
            <a:spLocks/>
          </p:cNvSpPr>
          <p:nvPr/>
        </p:nvSpPr>
        <p:spPr>
          <a:xfrm>
            <a:off x="488331" y="752662"/>
            <a:ext cx="3367668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5) More to do</a:t>
            </a:r>
            <a:endParaRPr lang="ko-KR" alt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578A4-2FC7-BE4D-AC85-9F5104170729}"/>
              </a:ext>
            </a:extLst>
          </p:cNvPr>
          <p:cNvSpPr txBox="1"/>
          <p:nvPr/>
        </p:nvSpPr>
        <p:spPr>
          <a:xfrm>
            <a:off x="558670" y="1253163"/>
            <a:ext cx="937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600" dirty="0" err="1"/>
              <a:t>카테고리별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구매수량의</a:t>
            </a:r>
            <a:r>
              <a:rPr kumimoji="1" lang="ko-KR" altLang="en-US" sz="1600" dirty="0"/>
              <a:t> 값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분산 등의 편차의 해소방안</a:t>
            </a:r>
            <a:endParaRPr kumimoji="1" lang="en-US" altLang="ko-KR" sz="1600" dirty="0"/>
          </a:p>
          <a:p>
            <a:pPr marL="285750" indent="-285750">
              <a:buFontTx/>
              <a:buChar char="-"/>
            </a:pPr>
            <a:r>
              <a:rPr kumimoji="1" lang="ko-KR" altLang="en-US" sz="1600" dirty="0"/>
              <a:t>수량의 </a:t>
            </a:r>
            <a:r>
              <a:rPr kumimoji="1" lang="en-US" altLang="ko-KR" sz="1600" dirty="0"/>
              <a:t>median</a:t>
            </a:r>
            <a:r>
              <a:rPr kumimoji="1" lang="ko-KR" altLang="en-US" sz="1600" dirty="0"/>
              <a:t> 값 추가 검토</a:t>
            </a:r>
            <a:endParaRPr kumimoji="1" lang="en-US" altLang="ko-KR" sz="1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008A9D1-76F7-2C4C-908F-49176B418484}"/>
              </a:ext>
            </a:extLst>
          </p:cNvPr>
          <p:cNvSpPr txBox="1">
            <a:spLocks/>
          </p:cNvSpPr>
          <p:nvPr/>
        </p:nvSpPr>
        <p:spPr>
          <a:xfrm>
            <a:off x="278781" y="131987"/>
            <a:ext cx="7691750" cy="105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</a:t>
            </a:r>
            <a:r>
              <a:rPr lang="ko-KR" altLang="en-US" dirty="0"/>
              <a:t> </a:t>
            </a:r>
            <a:r>
              <a:rPr lang="en-US" altLang="ko-KR" dirty="0" err="1"/>
              <a:t>XGBoost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021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XGBOOST</a:t>
            </a:r>
            <a:r>
              <a:rPr lang="ko-KR" altLang="en-US" dirty="0"/>
              <a:t>성능 개선작업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67855-CBBE-4065-980E-B969C065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456" y="1416424"/>
            <a:ext cx="8596668" cy="451736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RMSE, loss</a:t>
            </a:r>
            <a:r>
              <a:rPr lang="ko-KR" altLang="en-US" dirty="0">
                <a:solidFill>
                  <a:schemeClr val="tx1"/>
                </a:solidFill>
              </a:rPr>
              <a:t>등 성능 높이기 위해 튜닝 작업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학습률</a:t>
            </a:r>
            <a:r>
              <a:rPr lang="en-US" altLang="ko-KR" dirty="0">
                <a:solidFill>
                  <a:schemeClr val="tx1"/>
                </a:solidFill>
              </a:rPr>
              <a:t>, gamma</a:t>
            </a:r>
            <a:r>
              <a:rPr lang="ko-KR" altLang="en-US" dirty="0">
                <a:solidFill>
                  <a:schemeClr val="tx1"/>
                </a:solidFill>
              </a:rPr>
              <a:t>값 변경 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XGBOOST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TrainSet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 err="1">
                <a:solidFill>
                  <a:schemeClr val="tx1"/>
                </a:solidFill>
              </a:rPr>
              <a:t>TestSet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조정</a:t>
            </a:r>
            <a:r>
              <a:rPr lang="en-US" altLang="ko-KR" dirty="0">
                <a:solidFill>
                  <a:schemeClr val="tx1"/>
                </a:solidFill>
              </a:rPr>
              <a:t>(1~11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>
                <a:solidFill>
                  <a:schemeClr val="tx1"/>
                </a:solidFill>
              </a:rPr>
              <a:t> : 12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>
                <a:solidFill>
                  <a:schemeClr val="tx1"/>
                </a:solidFill>
              </a:rPr>
              <a:t>, 1~10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>
                <a:solidFill>
                  <a:schemeClr val="tx1"/>
                </a:solidFill>
              </a:rPr>
              <a:t>: 11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했으나 </a:t>
            </a:r>
            <a:endParaRPr lang="en-US" altLang="ko-K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ko-KR" altLang="en-US" dirty="0">
                <a:solidFill>
                  <a:schemeClr val="tx1"/>
                </a:solidFill>
              </a:rPr>
              <a:t>큰 차이 없었음 </a:t>
            </a:r>
            <a:r>
              <a:rPr lang="en-US" altLang="ko-KR" dirty="0">
                <a:solidFill>
                  <a:schemeClr val="tx1"/>
                </a:solidFill>
              </a:rPr>
              <a:t>.  </a:t>
            </a: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endParaRPr lang="en-US" altLang="ko-KR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0070C0"/>
              </a:solidFill>
            </a:endParaRPr>
          </a:p>
          <a:p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76D04C0-3A3B-4464-AFA7-1BD55EB50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"/>
          <a:stretch/>
        </p:blipFill>
        <p:spPr>
          <a:xfrm>
            <a:off x="1317297" y="2737224"/>
            <a:ext cx="7940825" cy="28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60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3601844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1) </a:t>
            </a:r>
            <a:r>
              <a:rPr lang="ko-KR" altLang="en-US" sz="2100" dirty="0"/>
              <a:t>환경설정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9255442" cy="2407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592905"/>
            <a:ext cx="9167580" cy="184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2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91" y="2714306"/>
            <a:ext cx="9396317" cy="36253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3601844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2) </a:t>
            </a:r>
            <a:r>
              <a:rPr lang="ko-KR" altLang="en-US" sz="2100" dirty="0"/>
              <a:t>데이터 전처리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6257" y="2775850"/>
            <a:ext cx="833120" cy="3563807"/>
          </a:xfrm>
          <a:prstGeom prst="rect">
            <a:avLst/>
          </a:prstGeom>
          <a:noFill/>
          <a:ln w="38100">
            <a:solidFill>
              <a:srgbClr val="EC6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4519247" y="2802226"/>
            <a:ext cx="1916723" cy="3546223"/>
          </a:xfrm>
          <a:prstGeom prst="rect">
            <a:avLst/>
          </a:prstGeom>
          <a:noFill/>
          <a:ln w="38100">
            <a:solidFill>
              <a:srgbClr val="EC6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18">
            <a:extLst>
              <a:ext uri="{FF2B5EF4-FFF2-40B4-BE49-F238E27FC236}">
                <a16:creationId xmlns:a16="http://schemas.microsoft.com/office/drawing/2014/main" id="{DAA5CCB3-C7C8-4D15-947C-3BBBBE66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822" y="1897253"/>
            <a:ext cx="8624917" cy="69995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6400" b="1" dirty="0">
                <a:solidFill>
                  <a:schemeClr val="tx1"/>
                </a:solidFill>
              </a:rPr>
              <a:t>EDA</a:t>
            </a:r>
            <a:r>
              <a:rPr lang="ko-KR" altLang="en-US" sz="6400" b="1" dirty="0">
                <a:solidFill>
                  <a:schemeClr val="tx1"/>
                </a:solidFill>
              </a:rPr>
              <a:t>와 머신러닝의 결과를 토대로 </a:t>
            </a:r>
            <a:r>
              <a:rPr lang="ko-KR" altLang="en-US" sz="6400" b="1" dirty="0">
                <a:solidFill>
                  <a:srgbClr val="EB5C2E"/>
                </a:solidFill>
              </a:rPr>
              <a:t>매출에 가장 영향</a:t>
            </a:r>
            <a:r>
              <a:rPr lang="ko-KR" altLang="en-US" sz="6400" b="1" dirty="0">
                <a:solidFill>
                  <a:schemeClr val="tx1"/>
                </a:solidFill>
              </a:rPr>
              <a:t>을 주는 </a:t>
            </a:r>
            <a:r>
              <a:rPr lang="en-US" altLang="ko-KR" sz="6400" b="1" dirty="0">
                <a:solidFill>
                  <a:schemeClr val="tx1"/>
                </a:solidFill>
              </a:rPr>
              <a:t>11</a:t>
            </a:r>
            <a:r>
              <a:rPr lang="ko-KR" altLang="en-US" sz="6400" b="1" dirty="0">
                <a:solidFill>
                  <a:schemeClr val="tx1"/>
                </a:solidFill>
              </a:rPr>
              <a:t>개 </a:t>
            </a:r>
            <a:r>
              <a:rPr lang="en-US" altLang="ko-KR" sz="6400" b="1" dirty="0">
                <a:solidFill>
                  <a:schemeClr val="tx1"/>
                </a:solidFill>
              </a:rPr>
              <a:t>column</a:t>
            </a:r>
            <a:r>
              <a:rPr lang="ko-KR" altLang="en-US" sz="6400" b="1" dirty="0">
                <a:solidFill>
                  <a:schemeClr val="tx1"/>
                </a:solidFill>
              </a:rPr>
              <a:t>을 채택</a:t>
            </a:r>
            <a:endParaRPr lang="en-US" altLang="ko-KR" sz="64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6400" b="1" dirty="0">
                <a:solidFill>
                  <a:schemeClr val="tx1"/>
                </a:solidFill>
              </a:rPr>
              <a:t>파생변수로 </a:t>
            </a:r>
            <a:r>
              <a:rPr lang="en-US" altLang="ko-KR" sz="6400" b="1" dirty="0" err="1">
                <a:solidFill>
                  <a:schemeClr val="tx1"/>
                </a:solidFill>
              </a:rPr>
              <a:t>Dayofweek</a:t>
            </a:r>
            <a:r>
              <a:rPr lang="en-US" altLang="ko-KR" sz="6400" b="1" dirty="0">
                <a:solidFill>
                  <a:schemeClr val="tx1"/>
                </a:solidFill>
              </a:rPr>
              <a:t>(</a:t>
            </a:r>
            <a:r>
              <a:rPr lang="ko-KR" altLang="en-US" sz="6400" b="1" dirty="0">
                <a:solidFill>
                  <a:schemeClr val="tx1"/>
                </a:solidFill>
              </a:rPr>
              <a:t>요일</a:t>
            </a:r>
            <a:r>
              <a:rPr lang="en-US" altLang="ko-KR" sz="6400" b="1" dirty="0">
                <a:solidFill>
                  <a:schemeClr val="tx1"/>
                </a:solidFill>
              </a:rPr>
              <a:t>), </a:t>
            </a:r>
            <a:r>
              <a:rPr lang="en-US" altLang="ko-KR" sz="6400" b="1" dirty="0" err="1">
                <a:solidFill>
                  <a:schemeClr val="tx1"/>
                </a:solidFill>
              </a:rPr>
              <a:t>midcategory</a:t>
            </a:r>
            <a:r>
              <a:rPr lang="en-US" altLang="ko-KR" sz="6400" b="1" dirty="0">
                <a:solidFill>
                  <a:schemeClr val="tx1"/>
                </a:solidFill>
              </a:rPr>
              <a:t>, subcategory</a:t>
            </a:r>
            <a:r>
              <a:rPr lang="ko-KR" altLang="en-US" sz="6400" b="1" dirty="0">
                <a:solidFill>
                  <a:schemeClr val="tx1"/>
                </a:solidFill>
              </a:rPr>
              <a:t>를 생성하여 추가</a:t>
            </a:r>
            <a:endParaRPr lang="en-US" altLang="ko-KR" sz="6400" b="1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lang="ko-KR" altLang="en-US" sz="1600" dirty="0">
                <a:solidFill>
                  <a:schemeClr val="tx1"/>
                </a:solidFill>
              </a:rPr>
            </a:br>
            <a:br>
              <a:rPr lang="ko-KR" altLang="en-US" sz="1600" b="1" dirty="0"/>
            </a:b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23581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3601844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2) </a:t>
            </a:r>
            <a:r>
              <a:rPr lang="ko-KR" altLang="en-US" sz="2100" dirty="0"/>
              <a:t>데이터 전처리</a:t>
            </a:r>
          </a:p>
        </p:txBody>
      </p:sp>
      <p:sp>
        <p:nvSpPr>
          <p:cNvPr id="10" name="내용 개체 틀 18">
            <a:extLst>
              <a:ext uri="{FF2B5EF4-FFF2-40B4-BE49-F238E27FC236}">
                <a16:creationId xmlns:a16="http://schemas.microsoft.com/office/drawing/2014/main" id="{DAA5CCB3-C7C8-4D15-947C-3BBBBE66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822" y="2047328"/>
            <a:ext cx="8624917" cy="68338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6400" b="1" dirty="0">
                <a:solidFill>
                  <a:schemeClr val="tx1"/>
                </a:solidFill>
              </a:rPr>
              <a:t>RNN</a:t>
            </a:r>
            <a:r>
              <a:rPr lang="ko-KR" altLang="en-US" sz="6400" b="1" dirty="0">
                <a:solidFill>
                  <a:schemeClr val="tx1"/>
                </a:solidFill>
              </a:rPr>
              <a:t>학습을 위해 문자로 된 </a:t>
            </a:r>
            <a:r>
              <a:rPr lang="en-US" altLang="ko-KR" sz="6400" b="1" dirty="0">
                <a:solidFill>
                  <a:schemeClr val="tx1"/>
                </a:solidFill>
              </a:rPr>
              <a:t>column</a:t>
            </a:r>
            <a:r>
              <a:rPr lang="ko-KR" altLang="en-US" sz="6400" b="1" dirty="0">
                <a:solidFill>
                  <a:schemeClr val="tx1"/>
                </a:solidFill>
              </a:rPr>
              <a:t>들의 값을 </a:t>
            </a:r>
            <a:r>
              <a:rPr lang="ko-KR" altLang="en-US" sz="6400" b="1" dirty="0">
                <a:solidFill>
                  <a:srgbClr val="EB5C2E"/>
                </a:solidFill>
              </a:rPr>
              <a:t>숫자로 재매개화</a:t>
            </a:r>
            <a:endParaRPr lang="en-US" altLang="ko-KR" sz="6400" b="1" dirty="0">
              <a:solidFill>
                <a:srgbClr val="EB5C2E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lang="ko-KR" altLang="en-US" sz="1600" dirty="0">
                <a:solidFill>
                  <a:schemeClr val="tx1"/>
                </a:solidFill>
              </a:rPr>
            </a:br>
            <a:br>
              <a:rPr lang="ko-KR" altLang="en-US" sz="1600" b="1" dirty="0">
                <a:solidFill>
                  <a:schemeClr val="tx1"/>
                </a:solidFill>
              </a:rPr>
            </a:b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07" y="2465340"/>
            <a:ext cx="5099213" cy="398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51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3601844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2) </a:t>
            </a:r>
            <a:r>
              <a:rPr lang="ko-KR" altLang="en-US" sz="2100" dirty="0"/>
              <a:t>데이터 전처리</a:t>
            </a:r>
          </a:p>
        </p:txBody>
      </p:sp>
      <p:sp>
        <p:nvSpPr>
          <p:cNvPr id="10" name="내용 개체 틀 18">
            <a:extLst>
              <a:ext uri="{FF2B5EF4-FFF2-40B4-BE49-F238E27FC236}">
                <a16:creationId xmlns:a16="http://schemas.microsoft.com/office/drawing/2014/main" id="{DAA5CCB3-C7C8-4D15-947C-3BBBBE66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822" y="2047328"/>
            <a:ext cx="8624917" cy="68338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6400" b="1" dirty="0">
                <a:solidFill>
                  <a:schemeClr val="tx1"/>
                </a:solidFill>
              </a:rPr>
              <a:t>8</a:t>
            </a:r>
            <a:r>
              <a:rPr lang="ko-KR" altLang="en-US" sz="6400" b="1" dirty="0">
                <a:solidFill>
                  <a:schemeClr val="tx1"/>
                </a:solidFill>
              </a:rPr>
              <a:t>개 </a:t>
            </a:r>
            <a:r>
              <a:rPr lang="en-US" altLang="ko-KR" sz="6400" b="1" dirty="0">
                <a:solidFill>
                  <a:schemeClr val="tx1"/>
                </a:solidFill>
              </a:rPr>
              <a:t>column</a:t>
            </a:r>
            <a:r>
              <a:rPr lang="ko-KR" altLang="en-US" sz="6400" b="1" dirty="0">
                <a:solidFill>
                  <a:schemeClr val="tx1"/>
                </a:solidFill>
              </a:rPr>
              <a:t>의 값을 </a:t>
            </a:r>
            <a:r>
              <a:rPr lang="en-US" altLang="ko-KR" sz="6400" b="1" dirty="0">
                <a:solidFill>
                  <a:schemeClr val="tx1"/>
                </a:solidFill>
              </a:rPr>
              <a:t>one-hot encoding</a:t>
            </a:r>
            <a:r>
              <a:rPr lang="ko-KR" altLang="en-US" sz="6400" b="1" dirty="0">
                <a:solidFill>
                  <a:schemeClr val="tx1"/>
                </a:solidFill>
              </a:rPr>
              <a:t>으로 변환</a:t>
            </a:r>
            <a:endParaRPr lang="en-US" altLang="ko-KR" sz="6400" b="1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lang="ko-KR" altLang="en-US" sz="1600" dirty="0">
                <a:solidFill>
                  <a:schemeClr val="tx1"/>
                </a:solidFill>
              </a:rPr>
            </a:br>
            <a:br>
              <a:rPr lang="ko-KR" altLang="en-US" sz="1600" b="1" dirty="0"/>
            </a:br>
            <a:endParaRPr lang="ko-KR" alt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22" y="2479106"/>
            <a:ext cx="8624917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07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4366939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3) Input / output</a:t>
            </a:r>
            <a:r>
              <a:rPr lang="ko-KR" altLang="en-US" sz="2100" dirty="0"/>
              <a:t>의 </a:t>
            </a:r>
            <a:r>
              <a:rPr lang="en-US" altLang="ko-KR" sz="2100" dirty="0" err="1"/>
              <a:t>Numpy</a:t>
            </a:r>
            <a:r>
              <a:rPr lang="en-US" altLang="ko-KR" sz="2100" dirty="0"/>
              <a:t> </a:t>
            </a:r>
            <a:r>
              <a:rPr lang="ko-KR" altLang="en-US" sz="2100" dirty="0"/>
              <a:t>배열변환</a:t>
            </a:r>
          </a:p>
        </p:txBody>
      </p:sp>
      <p:sp>
        <p:nvSpPr>
          <p:cNvPr id="11" name="내용 개체 틀 18">
            <a:extLst>
              <a:ext uri="{FF2B5EF4-FFF2-40B4-BE49-F238E27FC236}">
                <a16:creationId xmlns:a16="http://schemas.microsoft.com/office/drawing/2014/main" id="{DAA5CCB3-C7C8-4D15-947C-3BBBBE66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517" y="2057377"/>
            <a:ext cx="8624917" cy="68338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6400" b="1" dirty="0">
                <a:solidFill>
                  <a:schemeClr val="tx1"/>
                </a:solidFill>
              </a:rPr>
              <a:t>One-hot encoding</a:t>
            </a:r>
            <a:r>
              <a:rPr lang="ko-KR" altLang="en-US" sz="6400" b="1" dirty="0">
                <a:solidFill>
                  <a:schemeClr val="tx1"/>
                </a:solidFill>
              </a:rPr>
              <a:t>에 의해 입력신호는 </a:t>
            </a:r>
            <a:r>
              <a:rPr lang="en-US" altLang="ko-KR" sz="6400" b="1" dirty="0">
                <a:solidFill>
                  <a:schemeClr val="tx1"/>
                </a:solidFill>
              </a:rPr>
              <a:t>1362</a:t>
            </a:r>
            <a:r>
              <a:rPr lang="ko-KR" altLang="en-US" sz="6400" b="1" dirty="0">
                <a:solidFill>
                  <a:schemeClr val="tx1"/>
                </a:solidFill>
              </a:rPr>
              <a:t>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lang="ko-KR" altLang="en-US" sz="1600" dirty="0">
                <a:solidFill>
                  <a:schemeClr val="tx1"/>
                </a:solidFill>
              </a:rPr>
            </a:br>
            <a:br>
              <a:rPr lang="ko-KR" altLang="en-US" sz="1600" b="1" dirty="0"/>
            </a:br>
            <a:endParaRPr lang="ko-KR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2" y="1930400"/>
            <a:ext cx="4157425" cy="3974681"/>
          </a:xfrm>
          <a:prstGeom prst="rect">
            <a:avLst/>
          </a:prstGeom>
        </p:spPr>
      </p:pic>
      <p:sp>
        <p:nvSpPr>
          <p:cNvPr id="9" name="내용 개체 틀 18">
            <a:extLst>
              <a:ext uri="{FF2B5EF4-FFF2-40B4-BE49-F238E27FC236}">
                <a16:creationId xmlns:a16="http://schemas.microsoft.com/office/drawing/2014/main" id="{DAA5CCB3-C7C8-4D15-947C-3BBBBE66AA8E}"/>
              </a:ext>
            </a:extLst>
          </p:cNvPr>
          <p:cNvSpPr txBox="1">
            <a:spLocks/>
          </p:cNvSpPr>
          <p:nvPr/>
        </p:nvSpPr>
        <p:spPr>
          <a:xfrm>
            <a:off x="5381517" y="4197675"/>
            <a:ext cx="8624917" cy="683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6400" b="1" dirty="0">
                <a:solidFill>
                  <a:schemeClr val="tx1"/>
                </a:solidFill>
              </a:rPr>
              <a:t>count</a:t>
            </a:r>
            <a:r>
              <a:rPr lang="ko-KR" altLang="en-US" sz="6400" b="1" dirty="0">
                <a:solidFill>
                  <a:schemeClr val="tx1"/>
                </a:solidFill>
              </a:rPr>
              <a:t> 예측이므로 출력신호는</a:t>
            </a:r>
            <a:r>
              <a:rPr lang="en-US" altLang="ko-KR" sz="6400" b="1" dirty="0">
                <a:solidFill>
                  <a:schemeClr val="tx1"/>
                </a:solidFill>
              </a:rPr>
              <a:t>1</a:t>
            </a:r>
            <a:r>
              <a:rPr lang="ko-KR" altLang="en-US" sz="6400" b="1" dirty="0">
                <a:solidFill>
                  <a:schemeClr val="tx1"/>
                </a:solidFill>
              </a:rPr>
              <a:t>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br>
              <a:rPr lang="ko-KR" altLang="en-US" sz="1600" dirty="0">
                <a:solidFill>
                  <a:schemeClr val="tx1"/>
                </a:solidFill>
              </a:rPr>
            </a:br>
            <a:br>
              <a:rPr lang="ko-KR" altLang="en-US" sz="1600" b="1" dirty="0"/>
            </a:b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81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9B6CC-DBDC-4BAB-9F82-222BBBC6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업무 이해</a:t>
            </a:r>
            <a:r>
              <a:rPr lang="en-US" altLang="ko-KR" dirty="0"/>
              <a:t>_</a:t>
            </a:r>
            <a:r>
              <a:rPr lang="ko-KR" altLang="en-US" dirty="0"/>
              <a:t>과제목표 및 계획수립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902BC-C185-4309-A3BA-8FF3FF6B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4141"/>
            <a:ext cx="8596668" cy="4257222"/>
          </a:xfrm>
        </p:spPr>
        <p:txBody>
          <a:bodyPr/>
          <a:lstStyle/>
          <a:p>
            <a:r>
              <a:rPr lang="ko-KR" altLang="en-US" dirty="0"/>
              <a:t>과제목표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altLang="ko-KR" dirty="0"/>
              <a:t>	NS SHOP+ 2019</a:t>
            </a:r>
            <a:r>
              <a:rPr lang="ko-KR" altLang="en-US" dirty="0"/>
              <a:t>년 판매실적</a:t>
            </a:r>
            <a:r>
              <a:rPr lang="en-US" altLang="ko-KR" dirty="0"/>
              <a:t>, </a:t>
            </a:r>
            <a:r>
              <a:rPr lang="ko-KR" altLang="en-US" dirty="0"/>
              <a:t>시청률 데이터를 활용하여</a:t>
            </a:r>
            <a:r>
              <a:rPr lang="en-US" altLang="ko-KR" dirty="0"/>
              <a:t>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altLang="ko-KR" dirty="0"/>
              <a:t>	</a:t>
            </a:r>
            <a:r>
              <a:rPr lang="ko-KR" altLang="en-US" dirty="0"/>
              <a:t>방송편성표에 따른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판매실적을 예측하고</a:t>
            </a:r>
            <a:r>
              <a:rPr lang="en-US" altLang="ko-KR" dirty="0"/>
              <a:t>, 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r>
              <a:rPr lang="en-US" altLang="ko-KR" dirty="0"/>
              <a:t>	</a:t>
            </a:r>
            <a:r>
              <a:rPr lang="ko-KR" altLang="en-US" dirty="0"/>
              <a:t>최적 수익을 고려한 요일 별</a:t>
            </a:r>
            <a:r>
              <a:rPr lang="en-US" altLang="ko-KR" dirty="0"/>
              <a:t>/</a:t>
            </a:r>
            <a:r>
              <a:rPr lang="ko-KR" altLang="en-US" dirty="0"/>
              <a:t>시간대별</a:t>
            </a:r>
            <a:r>
              <a:rPr lang="en-US" altLang="ko-KR" dirty="0"/>
              <a:t>/</a:t>
            </a:r>
            <a:r>
              <a:rPr lang="ko-KR" altLang="en-US" dirty="0"/>
              <a:t>카테고리별 편성 최적화</a:t>
            </a:r>
            <a:r>
              <a:rPr lang="en-US" altLang="ko-KR" dirty="0"/>
              <a:t>(</a:t>
            </a:r>
            <a:r>
              <a:rPr lang="ko-KR" altLang="en-US" dirty="0"/>
              <a:t>모형</a:t>
            </a:r>
            <a:r>
              <a:rPr lang="en-US" altLang="ko-KR" dirty="0"/>
              <a:t>)</a:t>
            </a:r>
            <a:r>
              <a:rPr lang="ko-KR" altLang="en-US" dirty="0"/>
              <a:t> 구축</a:t>
            </a:r>
            <a:endParaRPr lang="en-US" altLang="ko-KR" dirty="0"/>
          </a:p>
          <a:p>
            <a:pPr marL="0" lvl="0" indent="0">
              <a:spcBef>
                <a:spcPts val="0"/>
              </a:spcBef>
              <a:buClrTx/>
              <a:buSzTx/>
              <a:buNone/>
              <a:defRPr/>
            </a:pPr>
            <a:endParaRPr lang="ko-KR" altLang="en-US" dirty="0"/>
          </a:p>
          <a:p>
            <a:r>
              <a:rPr lang="ko-KR" altLang="en-US" dirty="0"/>
              <a:t>프로젝트 계획수립  </a:t>
            </a:r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5F07B34-2B3A-4459-89CB-E7BD8EC08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904847"/>
              </p:ext>
            </p:extLst>
          </p:nvPr>
        </p:nvGraphicFramePr>
        <p:xfrm>
          <a:off x="1103326" y="3695700"/>
          <a:ext cx="7984507" cy="22239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87780">
                  <a:extLst>
                    <a:ext uri="{9D8B030D-6E8A-4147-A177-3AD203B41FA5}">
                      <a16:colId xmlns:a16="http://schemas.microsoft.com/office/drawing/2014/main" val="83013150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2741350134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603667292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870423945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1496951015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922108874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3757470156"/>
                    </a:ext>
                  </a:extLst>
                </a:gridCol>
                <a:gridCol w="970961">
                  <a:extLst>
                    <a:ext uri="{9D8B030D-6E8A-4147-A177-3AD203B41FA5}">
                      <a16:colId xmlns:a16="http://schemas.microsoft.com/office/drawing/2014/main" val="734033312"/>
                    </a:ext>
                  </a:extLst>
                </a:gridCol>
              </a:tblGrid>
              <a:tr h="29039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월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427914"/>
                  </a:ext>
                </a:extLst>
              </a:tr>
              <a:tr h="33418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주차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주차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주차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3165852"/>
                  </a:ext>
                </a:extLst>
              </a:tr>
              <a:tr h="290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과제 이해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1645171"/>
                  </a:ext>
                </a:extLst>
              </a:tr>
              <a:tr h="290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탐색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8361638"/>
                  </a:ext>
                </a:extLst>
              </a:tr>
              <a:tr h="290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데이터 정제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1456393"/>
                  </a:ext>
                </a:extLst>
              </a:tr>
              <a:tr h="2903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모델링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949382"/>
                  </a:ext>
                </a:extLst>
              </a:tr>
              <a:tr h="2953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평가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89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706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4) Input set</a:t>
            </a:r>
            <a:r>
              <a:rPr lang="ko-KR" altLang="en-US" sz="2100" dirty="0"/>
              <a:t>과 </a:t>
            </a:r>
            <a:r>
              <a:rPr lang="en-US" altLang="ko-KR" sz="2100" dirty="0"/>
              <a:t>Output set</a:t>
            </a:r>
            <a:r>
              <a:rPr lang="ko-KR" altLang="en-US" sz="2100" dirty="0"/>
              <a:t>의 </a:t>
            </a:r>
            <a:r>
              <a:rPr lang="en-US" altLang="ko-KR" sz="2100" dirty="0"/>
              <a:t>train / test </a:t>
            </a:r>
            <a:r>
              <a:rPr lang="ko-KR" altLang="en-US" sz="2100" dirty="0"/>
              <a:t>분할</a:t>
            </a:r>
          </a:p>
        </p:txBody>
      </p:sp>
      <p:sp>
        <p:nvSpPr>
          <p:cNvPr id="12" name="내용 개체 틀 18">
            <a:extLst>
              <a:ext uri="{FF2B5EF4-FFF2-40B4-BE49-F238E27FC236}">
                <a16:creationId xmlns:a16="http://schemas.microsoft.com/office/drawing/2014/main" id="{DAA5CCB3-C7C8-4D15-947C-3BBBBE66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982" y="2112246"/>
            <a:ext cx="1621738" cy="68338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6400" b="1" dirty="0">
                <a:solidFill>
                  <a:schemeClr val="tx1"/>
                </a:solidFill>
              </a:rPr>
              <a:t>Input set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lang="ko-KR" altLang="en-US" sz="1600" dirty="0">
                <a:solidFill>
                  <a:schemeClr val="tx1"/>
                </a:solidFill>
              </a:rPr>
            </a:br>
            <a:br>
              <a:rPr lang="ko-KR" altLang="en-US" sz="1600" b="1" dirty="0"/>
            </a:br>
            <a:endParaRPr lang="ko-KR" altLang="en-US" sz="1600" dirty="0"/>
          </a:p>
        </p:txBody>
      </p:sp>
      <p:sp>
        <p:nvSpPr>
          <p:cNvPr id="14" name="내용 개체 틀 18">
            <a:extLst>
              <a:ext uri="{FF2B5EF4-FFF2-40B4-BE49-F238E27FC236}">
                <a16:creationId xmlns:a16="http://schemas.microsoft.com/office/drawing/2014/main" id="{DAA5CCB3-C7C8-4D15-947C-3BBBBE66AA8E}"/>
              </a:ext>
            </a:extLst>
          </p:cNvPr>
          <p:cNvSpPr txBox="1">
            <a:spLocks/>
          </p:cNvSpPr>
          <p:nvPr/>
        </p:nvSpPr>
        <p:spPr>
          <a:xfrm>
            <a:off x="1090982" y="4344254"/>
            <a:ext cx="1621738" cy="683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6400" b="1" dirty="0">
                <a:solidFill>
                  <a:schemeClr val="tx1"/>
                </a:solidFill>
              </a:rPr>
              <a:t>Output set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br>
              <a:rPr lang="ko-KR" altLang="en-US" sz="1600" dirty="0">
                <a:solidFill>
                  <a:schemeClr val="tx1"/>
                </a:solidFill>
              </a:rPr>
            </a:br>
            <a:br>
              <a:rPr lang="ko-KR" altLang="en-US" sz="1600" b="1" dirty="0"/>
            </a:br>
            <a:endParaRPr lang="ko-KR" alt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2040544"/>
            <a:ext cx="4777452" cy="1898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4230781"/>
            <a:ext cx="4824512" cy="18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55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479616-FD26-462A-86B0-33A91283BC43}"/>
              </a:ext>
            </a:extLst>
          </p:cNvPr>
          <p:cNvGrpSpPr/>
          <p:nvPr/>
        </p:nvGrpSpPr>
        <p:grpSpPr>
          <a:xfrm>
            <a:off x="904241" y="2064394"/>
            <a:ext cx="8583658" cy="3774432"/>
            <a:chOff x="904240" y="2064393"/>
            <a:chExt cx="9565523" cy="40824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0" y="2064393"/>
              <a:ext cx="9565523" cy="408240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595119" y="2377440"/>
              <a:ext cx="7792721" cy="3700153"/>
            </a:xfrm>
            <a:prstGeom prst="rect">
              <a:avLst/>
            </a:prstGeom>
            <a:solidFill>
              <a:srgbClr val="F7BA4C">
                <a:alpha val="70000"/>
              </a:srgbClr>
            </a:solidFill>
            <a:ln w="57150">
              <a:solidFill>
                <a:srgbClr val="F9CF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b="1" dirty="0" err="1">
                  <a:solidFill>
                    <a:srgbClr val="002060"/>
                  </a:solidFill>
                </a:rPr>
                <a:t>x_data</a:t>
              </a:r>
              <a:endParaRPr lang="en-US" altLang="ko-KR" sz="4400" b="1" dirty="0">
                <a:solidFill>
                  <a:srgbClr val="002060"/>
                </a:solidFill>
              </a:endParaRPr>
            </a:p>
            <a:p>
              <a:pPr algn="ctr"/>
              <a:r>
                <a:rPr lang="en-US" altLang="ko-KR" sz="2400" b="1" dirty="0">
                  <a:solidFill>
                    <a:srgbClr val="002060"/>
                  </a:solidFill>
                </a:rPr>
                <a:t>(input)</a:t>
              </a:r>
              <a:endParaRPr lang="ko-KR" altLang="en-US" sz="44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87898" y="2377440"/>
              <a:ext cx="914401" cy="370015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85000"/>
              </a:schemeClr>
            </a:solidFill>
            <a:ln w="57150">
              <a:solidFill>
                <a:srgbClr val="FFD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2060"/>
                  </a:solidFill>
                </a:rPr>
                <a:t>y_</a:t>
              </a:r>
            </a:p>
            <a:p>
              <a:pPr algn="ctr"/>
              <a:r>
                <a:rPr lang="en-US" altLang="ko-KR" sz="2400" b="1" dirty="0">
                  <a:solidFill>
                    <a:srgbClr val="002060"/>
                  </a:solidFill>
                </a:rPr>
                <a:t>data</a:t>
              </a:r>
            </a:p>
            <a:p>
              <a:pPr algn="ctr"/>
              <a:r>
                <a:rPr lang="en-US" altLang="ko-KR" sz="1400" b="1" dirty="0">
                  <a:solidFill>
                    <a:srgbClr val="002060"/>
                  </a:solidFill>
                </a:rPr>
                <a:t>(output)</a:t>
              </a:r>
              <a:endParaRPr lang="ko-KR" altLang="en-US" sz="28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91230" y="1506177"/>
            <a:ext cx="8596668" cy="714739"/>
          </a:xfrm>
        </p:spPr>
        <p:txBody>
          <a:bodyPr/>
          <a:lstStyle/>
          <a:p>
            <a:r>
              <a:rPr lang="ko-KR" altLang="en-US" b="1" dirty="0"/>
              <a:t>입력신호</a:t>
            </a:r>
            <a:r>
              <a:rPr lang="en-US" altLang="ko-KR" b="1" dirty="0"/>
              <a:t>(Input set)</a:t>
            </a:r>
            <a:r>
              <a:rPr lang="ko-KR" altLang="en-US" b="1" dirty="0"/>
              <a:t>과 출력신호</a:t>
            </a:r>
            <a:r>
              <a:rPr lang="en-US" altLang="ko-KR" b="1" dirty="0"/>
              <a:t>(Output set) </a:t>
            </a:r>
            <a:r>
              <a:rPr lang="ko-KR" altLang="en-US" b="1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2415918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8274A0-8987-4A7E-BD54-A9F024CBA4C4}"/>
              </a:ext>
            </a:extLst>
          </p:cNvPr>
          <p:cNvGrpSpPr/>
          <p:nvPr/>
        </p:nvGrpSpPr>
        <p:grpSpPr>
          <a:xfrm>
            <a:off x="904241" y="2064393"/>
            <a:ext cx="8477884" cy="3688707"/>
            <a:chOff x="904240" y="2064393"/>
            <a:chExt cx="9565523" cy="40824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0" y="2064393"/>
              <a:ext cx="9565523" cy="408240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595120" y="2377441"/>
              <a:ext cx="8874643" cy="2222542"/>
            </a:xfrm>
            <a:prstGeom prst="rect">
              <a:avLst/>
            </a:prstGeom>
            <a:solidFill>
              <a:schemeClr val="accent1">
                <a:alpha val="85000"/>
              </a:schemeClr>
            </a:solidFill>
            <a:ln w="57150">
              <a:solidFill>
                <a:srgbClr val="ED92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2060"/>
                  </a:solidFill>
                </a:rPr>
                <a:t>Train set</a:t>
              </a:r>
            </a:p>
            <a:p>
              <a:pPr algn="ctr"/>
              <a:r>
                <a:rPr lang="en-US" altLang="ko-KR" sz="2000" b="1" dirty="0">
                  <a:solidFill>
                    <a:srgbClr val="002060"/>
                  </a:solidFill>
                </a:rPr>
                <a:t>35379 x 0.9 =</a:t>
              </a:r>
              <a:r>
                <a:rPr lang="en-US" altLang="ko-KR" sz="2800" b="1" dirty="0">
                  <a:solidFill>
                    <a:srgbClr val="002060"/>
                  </a:solidFill>
                </a:rPr>
                <a:t> </a:t>
              </a:r>
            </a:p>
            <a:p>
              <a:pPr algn="ctr"/>
              <a:r>
                <a:rPr lang="en-US" altLang="ko-KR" sz="4400" b="1" dirty="0">
                  <a:solidFill>
                    <a:srgbClr val="002060"/>
                  </a:solidFill>
                </a:rPr>
                <a:t>31841</a:t>
              </a:r>
              <a:endParaRPr lang="ko-KR" altLang="en-US" sz="44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595119" y="4689372"/>
              <a:ext cx="8874643" cy="1374097"/>
            </a:xfrm>
            <a:prstGeom prst="rect">
              <a:avLst/>
            </a:prstGeom>
            <a:solidFill>
              <a:schemeClr val="accent4">
                <a:lumMod val="75000"/>
                <a:alpha val="80000"/>
              </a:schemeClr>
            </a:solidFill>
            <a:ln w="57150">
              <a:solidFill>
                <a:srgbClr val="E79D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2060"/>
                  </a:solidFill>
                </a:rPr>
                <a:t>Test set</a:t>
              </a:r>
            </a:p>
            <a:p>
              <a:pPr algn="ctr"/>
              <a:r>
                <a:rPr lang="en-US" altLang="ko-KR" sz="2000" b="1" dirty="0">
                  <a:solidFill>
                    <a:srgbClr val="002060"/>
                  </a:solidFill>
                </a:rPr>
                <a:t>35379 x 0.1 =</a:t>
              </a:r>
              <a:r>
                <a:rPr lang="en-US" altLang="ko-KR" sz="2800" b="1" dirty="0">
                  <a:solidFill>
                    <a:srgbClr val="002060"/>
                  </a:solidFill>
                </a:rPr>
                <a:t> </a:t>
              </a:r>
            </a:p>
            <a:p>
              <a:pPr algn="ctr"/>
              <a:r>
                <a:rPr lang="en-US" altLang="ko-KR" sz="4400" b="1" dirty="0">
                  <a:solidFill>
                    <a:srgbClr val="002060"/>
                  </a:solidFill>
                </a:rPr>
                <a:t>3538</a:t>
              </a:r>
              <a:endParaRPr lang="ko-KR" altLang="en-US" sz="4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891230" y="1506177"/>
            <a:ext cx="8596668" cy="714739"/>
          </a:xfrm>
        </p:spPr>
        <p:txBody>
          <a:bodyPr/>
          <a:lstStyle/>
          <a:p>
            <a:r>
              <a:rPr lang="en-US" altLang="ko-KR" b="1" dirty="0"/>
              <a:t>Train set</a:t>
            </a:r>
            <a:r>
              <a:rPr lang="ko-KR" altLang="en-US" b="1" dirty="0"/>
              <a:t>과 </a:t>
            </a:r>
            <a:r>
              <a:rPr lang="en-US" altLang="ko-KR" b="1" dirty="0"/>
              <a:t>Test set</a:t>
            </a:r>
            <a:r>
              <a:rPr lang="ko-KR" altLang="en-US" b="1" dirty="0"/>
              <a:t> 크기지정</a:t>
            </a:r>
          </a:p>
        </p:txBody>
      </p:sp>
    </p:spTree>
    <p:extLst>
      <p:ext uri="{BB962C8B-B14F-4D97-AF65-F5344CB8AC3E}">
        <p14:creationId xmlns:p14="http://schemas.microsoft.com/office/powerpoint/2010/main" val="3534484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A6E5AD-72EC-4CF3-BA40-1127AB6A3065}"/>
              </a:ext>
            </a:extLst>
          </p:cNvPr>
          <p:cNvGrpSpPr/>
          <p:nvPr/>
        </p:nvGrpSpPr>
        <p:grpSpPr>
          <a:xfrm>
            <a:off x="904241" y="2064393"/>
            <a:ext cx="8583658" cy="3612507"/>
            <a:chOff x="904240" y="2064393"/>
            <a:chExt cx="9565523" cy="40824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0" y="2064393"/>
              <a:ext cx="9565523" cy="408240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595119" y="2389633"/>
              <a:ext cx="7792721" cy="2487338"/>
            </a:xfrm>
            <a:prstGeom prst="rect">
              <a:avLst/>
            </a:prstGeom>
            <a:solidFill>
              <a:schemeClr val="accent1">
                <a:alpha val="72000"/>
              </a:schemeClr>
            </a:solidFill>
            <a:ln w="57150">
              <a:solidFill>
                <a:srgbClr val="ED92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 err="1">
                  <a:solidFill>
                    <a:srgbClr val="002060"/>
                  </a:solidFill>
                </a:rPr>
                <a:t>x_train</a:t>
              </a:r>
              <a:endParaRPr lang="ko-KR" altLang="en-US" sz="4800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05411" y="4951140"/>
              <a:ext cx="7792721" cy="1109299"/>
            </a:xfrm>
            <a:prstGeom prst="rect">
              <a:avLst/>
            </a:prstGeom>
            <a:solidFill>
              <a:srgbClr val="FCB95F">
                <a:alpha val="85000"/>
              </a:srgbClr>
            </a:solidFill>
            <a:ln w="57150">
              <a:solidFill>
                <a:srgbClr val="FBC1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00" b="1" dirty="0" err="1">
                  <a:solidFill>
                    <a:srgbClr val="002060"/>
                  </a:solidFill>
                </a:rPr>
                <a:t>x_test</a:t>
              </a:r>
              <a:endParaRPr lang="ko-KR" altLang="en-US" sz="8000" b="1" dirty="0">
                <a:solidFill>
                  <a:srgbClr val="00206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472601" y="2388642"/>
              <a:ext cx="942398" cy="2483182"/>
            </a:xfrm>
            <a:prstGeom prst="rect">
              <a:avLst/>
            </a:prstGeom>
            <a:solidFill>
              <a:schemeClr val="accent1">
                <a:alpha val="72000"/>
              </a:schemeClr>
            </a:solidFill>
            <a:ln w="57150">
              <a:solidFill>
                <a:srgbClr val="ED92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2060"/>
                  </a:solidFill>
                </a:rPr>
                <a:t>y_</a:t>
              </a:r>
            </a:p>
            <a:p>
              <a:pPr algn="ctr"/>
              <a:r>
                <a:rPr lang="en-US" altLang="ko-KR" sz="2400" b="1" dirty="0">
                  <a:solidFill>
                    <a:srgbClr val="002060"/>
                  </a:solidFill>
                </a:rPr>
                <a:t>train</a:t>
              </a:r>
              <a:endParaRPr lang="ko-KR" altLang="en-US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476747" y="4951140"/>
              <a:ext cx="914401" cy="1104152"/>
            </a:xfrm>
            <a:prstGeom prst="rect">
              <a:avLst/>
            </a:prstGeom>
            <a:solidFill>
              <a:srgbClr val="FCB95F">
                <a:alpha val="85000"/>
              </a:srgbClr>
            </a:solidFill>
            <a:ln w="57150">
              <a:solidFill>
                <a:srgbClr val="FCC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02060"/>
                  </a:solidFill>
                </a:rPr>
                <a:t>y_</a:t>
              </a:r>
            </a:p>
            <a:p>
              <a:pPr algn="ctr"/>
              <a:r>
                <a:rPr lang="en-US" altLang="ko-KR" sz="2400" b="1" dirty="0">
                  <a:solidFill>
                    <a:srgbClr val="002060"/>
                  </a:solidFill>
                </a:rPr>
                <a:t>test</a:t>
              </a:r>
              <a:endParaRPr lang="ko-KR" altLang="en-US" sz="2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891230" y="1506177"/>
            <a:ext cx="8596668" cy="714739"/>
          </a:xfrm>
        </p:spPr>
        <p:txBody>
          <a:bodyPr/>
          <a:lstStyle/>
          <a:p>
            <a:r>
              <a:rPr lang="en-US" altLang="ko-KR" b="1" dirty="0"/>
              <a:t>Train set</a:t>
            </a:r>
            <a:r>
              <a:rPr lang="ko-KR" altLang="en-US" b="1" dirty="0"/>
              <a:t>과 </a:t>
            </a:r>
            <a:r>
              <a:rPr lang="en-US" altLang="ko-KR" b="1" dirty="0"/>
              <a:t>Test set </a:t>
            </a:r>
            <a:r>
              <a:rPr lang="ko-KR" altLang="en-US" b="1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300939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5) </a:t>
            </a:r>
            <a:r>
              <a:rPr lang="ko-KR" altLang="en-US" sz="2100" dirty="0"/>
              <a:t>데이터 정규화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1110827" y="1930400"/>
            <a:ext cx="8596668" cy="714739"/>
          </a:xfrm>
        </p:spPr>
        <p:txBody>
          <a:bodyPr/>
          <a:lstStyle/>
          <a:p>
            <a:r>
              <a:rPr lang="en-US" altLang="ko-KR" b="1" dirty="0" err="1"/>
              <a:t>MinMaxScaler</a:t>
            </a:r>
            <a:endParaRPr lang="ko-KR" alt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06" y="2380128"/>
            <a:ext cx="4451679" cy="3829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064" y="2327961"/>
            <a:ext cx="4700804" cy="405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6) Batch</a:t>
            </a:r>
            <a:r>
              <a:rPr lang="ko-KR" altLang="en-US" sz="2100" dirty="0"/>
              <a:t> 크기 지정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24" y="1930400"/>
            <a:ext cx="5201376" cy="3486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92" y="4492983"/>
            <a:ext cx="4963218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36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7) RNN</a:t>
            </a:r>
            <a:r>
              <a:rPr lang="ko-KR" altLang="en-US" sz="2100" dirty="0"/>
              <a:t>모델 생성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78" y="1930400"/>
            <a:ext cx="9031771" cy="358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31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8) </a:t>
            </a:r>
            <a:r>
              <a:rPr lang="ko-KR" altLang="en-US" sz="2100" dirty="0"/>
              <a:t>손실함수 </a:t>
            </a:r>
            <a:r>
              <a:rPr lang="en-US" altLang="ko-KR" sz="2100" dirty="0"/>
              <a:t>/ </a:t>
            </a:r>
            <a:r>
              <a:rPr lang="ko-KR" altLang="en-US" sz="2100" dirty="0"/>
              <a:t>모델컴파일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4" y="1930400"/>
            <a:ext cx="4911255" cy="122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33" y="3155182"/>
            <a:ext cx="5818364" cy="8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8" name="내용 개체 틀 18">
            <a:extLst>
              <a:ext uri="{FF2B5EF4-FFF2-40B4-BE49-F238E27FC236}">
                <a16:creationId xmlns:a16="http://schemas.microsoft.com/office/drawing/2014/main" id="{DAA5CCB3-C7C8-4D15-947C-3BBBBE66A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448" y="1375688"/>
            <a:ext cx="2496280" cy="48325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6400" b="1" dirty="0">
                <a:solidFill>
                  <a:schemeClr val="tx1"/>
                </a:solidFill>
              </a:rPr>
              <a:t>모델 </a:t>
            </a:r>
            <a:r>
              <a:rPr lang="en-US" altLang="ko-KR" sz="6400" b="1" dirty="0">
                <a:solidFill>
                  <a:schemeClr val="tx1"/>
                </a:solidFill>
              </a:rPr>
              <a:t>summary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br>
              <a:rPr lang="ko-KR" altLang="en-US" sz="1600" dirty="0">
                <a:solidFill>
                  <a:schemeClr val="tx1"/>
                </a:solidFill>
              </a:rPr>
            </a:br>
            <a:br>
              <a:rPr lang="ko-KR" altLang="en-US" sz="1600" b="1" dirty="0"/>
            </a:br>
            <a:endParaRPr lang="ko-KR" alt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83" y="1270000"/>
            <a:ext cx="530616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97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8) RNN</a:t>
            </a:r>
            <a:r>
              <a:rPr lang="ko-KR" altLang="en-US" sz="2100" dirty="0"/>
              <a:t> 학습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21" y="1930400"/>
            <a:ext cx="4652926" cy="880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78" y="1930400"/>
            <a:ext cx="5391902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2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9B6CC-DBDC-4BAB-9F82-222BBBC6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업무 이해</a:t>
            </a:r>
            <a:r>
              <a:rPr lang="en-US" altLang="ko-KR" dirty="0"/>
              <a:t>_</a:t>
            </a:r>
            <a:r>
              <a:rPr lang="ko-KR" altLang="en-US" dirty="0"/>
              <a:t>개발환경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902BC-C185-4309-A3BA-8FF3FF6B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2767"/>
            <a:ext cx="8596668" cy="446859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개발언어 </a:t>
            </a:r>
            <a:r>
              <a:rPr lang="en-US" altLang="ko-KR" sz="2800" dirty="0"/>
              <a:t>: </a:t>
            </a:r>
            <a:r>
              <a:rPr lang="ko-KR" altLang="en-US" sz="2800" dirty="0"/>
              <a:t>파이썬</a:t>
            </a:r>
            <a:r>
              <a:rPr lang="en-US" altLang="ko-KR" sz="2800" dirty="0"/>
              <a:t>3.7 </a:t>
            </a:r>
          </a:p>
          <a:p>
            <a:r>
              <a:rPr lang="ko-KR" altLang="en-US" sz="2800" dirty="0"/>
              <a:t>활용 에디터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Jupyter</a:t>
            </a:r>
            <a:r>
              <a:rPr lang="ko-KR" altLang="en-US" sz="2800" dirty="0"/>
              <a:t> </a:t>
            </a:r>
            <a:r>
              <a:rPr lang="en-US" altLang="ko-KR" sz="2800" dirty="0"/>
              <a:t>Notebook</a:t>
            </a:r>
          </a:p>
          <a:p>
            <a:r>
              <a:rPr lang="ko-KR" altLang="en-US" sz="2800" dirty="0"/>
              <a:t>활용 패키지</a:t>
            </a:r>
            <a:r>
              <a:rPr lang="en-US" altLang="ko-KR" sz="2800" dirty="0"/>
              <a:t>: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4A53690-4E9A-4068-9797-A65AF420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597393"/>
              </p:ext>
            </p:extLst>
          </p:nvPr>
        </p:nvGraphicFramePr>
        <p:xfrm>
          <a:off x="1226029" y="3295001"/>
          <a:ext cx="8262216" cy="1771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938">
                  <a:extLst>
                    <a:ext uri="{9D8B030D-6E8A-4147-A177-3AD203B41FA5}">
                      <a16:colId xmlns:a16="http://schemas.microsoft.com/office/drawing/2014/main" val="2207269242"/>
                    </a:ext>
                  </a:extLst>
                </a:gridCol>
                <a:gridCol w="7176278">
                  <a:extLst>
                    <a:ext uri="{9D8B030D-6E8A-4147-A177-3AD203B41FA5}">
                      <a16:colId xmlns:a16="http://schemas.microsoft.com/office/drawing/2014/main" val="3055283980"/>
                    </a:ext>
                  </a:extLst>
                </a:gridCol>
              </a:tblGrid>
              <a:tr h="475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활용 패키지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636903"/>
                  </a:ext>
                </a:extLst>
              </a:tr>
              <a:tr h="475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EDA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/>
                        <a:t>numpy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matplotlib, seaborn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347640"/>
                  </a:ext>
                </a:extLst>
              </a:tr>
              <a:tr h="8207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모델링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Tensorflow2.1.0, keras2.2.4, pandas1.1.0, </a:t>
                      </a:r>
                      <a:r>
                        <a:rPr lang="en-US" altLang="ko-KR" sz="2000" dirty="0" err="1"/>
                        <a:t>sklearn</a:t>
                      </a:r>
                      <a:r>
                        <a:rPr lang="en-US" altLang="ko-KR" sz="2000" dirty="0"/>
                        <a:t>, </a:t>
                      </a:r>
                      <a:r>
                        <a:rPr lang="en-US" altLang="ko-KR" sz="2000" dirty="0" err="1"/>
                        <a:t>graphviz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464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116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9) </a:t>
            </a:r>
            <a:r>
              <a:rPr lang="ko-KR" altLang="en-US" sz="2100" dirty="0"/>
              <a:t>결과확인 </a:t>
            </a:r>
            <a:r>
              <a:rPr lang="en-US" altLang="ko-KR" sz="2100" dirty="0"/>
              <a:t>- train</a:t>
            </a:r>
            <a:endParaRPr lang="ko-KR" altLang="en-US" sz="2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2" y="2076315"/>
            <a:ext cx="9450119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526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9) </a:t>
            </a:r>
            <a:r>
              <a:rPr lang="ko-KR" altLang="en-US" sz="2100" dirty="0"/>
              <a:t>결과확인 </a:t>
            </a:r>
            <a:r>
              <a:rPr lang="en-US" altLang="ko-KR" sz="2100" dirty="0"/>
              <a:t>- train</a:t>
            </a:r>
            <a:endParaRPr lang="ko-KR" alt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0" y="2035745"/>
            <a:ext cx="486795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06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9) </a:t>
            </a:r>
            <a:r>
              <a:rPr lang="ko-KR" altLang="en-US" sz="2100" dirty="0"/>
              <a:t>결과확인 </a:t>
            </a:r>
            <a:r>
              <a:rPr lang="en-US" altLang="ko-KR" sz="2100" dirty="0"/>
              <a:t>- test</a:t>
            </a:r>
            <a:endParaRPr lang="ko-KR" altLang="en-US" sz="2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37" y="2181056"/>
            <a:ext cx="9450119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59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Recurrent Neural Network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6CFF7F3C-B250-8A49-A2A2-B4D998DEE57B}"/>
              </a:ext>
            </a:extLst>
          </p:cNvPr>
          <p:cNvSpPr txBox="1">
            <a:spLocks/>
          </p:cNvSpPr>
          <p:nvPr/>
        </p:nvSpPr>
        <p:spPr>
          <a:xfrm>
            <a:off x="677334" y="1375688"/>
            <a:ext cx="5621866" cy="55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100" dirty="0"/>
              <a:t>9) </a:t>
            </a:r>
            <a:r>
              <a:rPr lang="ko-KR" altLang="en-US" sz="2100" dirty="0"/>
              <a:t>결과확인 </a:t>
            </a:r>
            <a:r>
              <a:rPr lang="en-US" altLang="ko-KR" sz="2100" dirty="0"/>
              <a:t>- test</a:t>
            </a:r>
            <a:endParaRPr lang="ko-KR" alt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79" y="2030982"/>
            <a:ext cx="4848902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262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RNN</a:t>
            </a:r>
            <a:r>
              <a:rPr lang="ko-KR" altLang="en-US" dirty="0"/>
              <a:t>모델 성능 개선작업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67855-CBBE-4065-980E-B969C065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910" y="1524001"/>
            <a:ext cx="10053777" cy="533399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RNN loss,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MAPE</a:t>
            </a:r>
            <a:r>
              <a:rPr lang="ko-KR" altLang="en-US" b="1" dirty="0">
                <a:solidFill>
                  <a:schemeClr val="tx1"/>
                </a:solidFill>
              </a:rPr>
              <a:t> 낮추기 위해 </a:t>
            </a:r>
            <a:r>
              <a:rPr lang="en-US" altLang="ko-KR" b="1" dirty="0">
                <a:solidFill>
                  <a:schemeClr val="tx1"/>
                </a:solidFill>
              </a:rPr>
              <a:t>feature </a:t>
            </a:r>
            <a:r>
              <a:rPr lang="ko-KR" altLang="en-US" b="1" dirty="0">
                <a:solidFill>
                  <a:schemeClr val="tx1"/>
                </a:solidFill>
              </a:rPr>
              <a:t>가감 </a:t>
            </a:r>
            <a:r>
              <a:rPr lang="en-US" altLang="ko-KR" b="1" dirty="0">
                <a:solidFill>
                  <a:schemeClr val="tx1"/>
                </a:solidFill>
              </a:rPr>
              <a:t>-&gt; loss</a:t>
            </a:r>
            <a:r>
              <a:rPr lang="ko-KR" altLang="en-US" b="1" dirty="0">
                <a:solidFill>
                  <a:schemeClr val="tx1"/>
                </a:solidFill>
              </a:rPr>
              <a:t> 비슷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en-US" altLang="ko-KR" b="1" dirty="0" err="1">
                <a:solidFill>
                  <a:schemeClr val="tx1"/>
                </a:solidFill>
              </a:rPr>
              <a:t>Mape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크게 개선되지 않음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5355A37-1F3E-48AB-BE63-8469C92A4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27599"/>
              </p:ext>
            </p:extLst>
          </p:nvPr>
        </p:nvGraphicFramePr>
        <p:xfrm>
          <a:off x="1111728" y="2097022"/>
          <a:ext cx="8318025" cy="3884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0449">
                  <a:extLst>
                    <a:ext uri="{9D8B030D-6E8A-4147-A177-3AD203B41FA5}">
                      <a16:colId xmlns:a16="http://schemas.microsoft.com/office/drawing/2014/main" val="4168703025"/>
                    </a:ext>
                  </a:extLst>
                </a:gridCol>
                <a:gridCol w="858447">
                  <a:extLst>
                    <a:ext uri="{9D8B030D-6E8A-4147-A177-3AD203B41FA5}">
                      <a16:colId xmlns:a16="http://schemas.microsoft.com/office/drawing/2014/main" val="1464860736"/>
                    </a:ext>
                  </a:extLst>
                </a:gridCol>
                <a:gridCol w="858447">
                  <a:extLst>
                    <a:ext uri="{9D8B030D-6E8A-4147-A177-3AD203B41FA5}">
                      <a16:colId xmlns:a16="http://schemas.microsoft.com/office/drawing/2014/main" val="497542495"/>
                    </a:ext>
                  </a:extLst>
                </a:gridCol>
                <a:gridCol w="858447">
                  <a:extLst>
                    <a:ext uri="{9D8B030D-6E8A-4147-A177-3AD203B41FA5}">
                      <a16:colId xmlns:a16="http://schemas.microsoft.com/office/drawing/2014/main" val="3487258453"/>
                    </a:ext>
                  </a:extLst>
                </a:gridCol>
                <a:gridCol w="858447">
                  <a:extLst>
                    <a:ext uri="{9D8B030D-6E8A-4147-A177-3AD203B41FA5}">
                      <a16:colId xmlns:a16="http://schemas.microsoft.com/office/drawing/2014/main" val="1606902794"/>
                    </a:ext>
                  </a:extLst>
                </a:gridCol>
                <a:gridCol w="858447">
                  <a:extLst>
                    <a:ext uri="{9D8B030D-6E8A-4147-A177-3AD203B41FA5}">
                      <a16:colId xmlns:a16="http://schemas.microsoft.com/office/drawing/2014/main" val="801061698"/>
                    </a:ext>
                  </a:extLst>
                </a:gridCol>
                <a:gridCol w="858447">
                  <a:extLst>
                    <a:ext uri="{9D8B030D-6E8A-4147-A177-3AD203B41FA5}">
                      <a16:colId xmlns:a16="http://schemas.microsoft.com/office/drawing/2014/main" val="601410534"/>
                    </a:ext>
                  </a:extLst>
                </a:gridCol>
                <a:gridCol w="858447">
                  <a:extLst>
                    <a:ext uri="{9D8B030D-6E8A-4147-A177-3AD203B41FA5}">
                      <a16:colId xmlns:a16="http://schemas.microsoft.com/office/drawing/2014/main" val="3111222055"/>
                    </a:ext>
                  </a:extLst>
                </a:gridCol>
                <a:gridCol w="858447">
                  <a:extLst>
                    <a:ext uri="{9D8B030D-6E8A-4147-A177-3AD203B41FA5}">
                      <a16:colId xmlns:a16="http://schemas.microsoft.com/office/drawing/2014/main" val="2575517438"/>
                    </a:ext>
                  </a:extLst>
                </a:gridCol>
              </a:tblGrid>
              <a:tr h="2729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CASE1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CASE2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CASE3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CASE4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CASE5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CASE6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CASE7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CASE8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956533443"/>
                  </a:ext>
                </a:extLst>
              </a:tr>
              <a:tr h="634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 학습시킨 피처 개수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개 피처</a:t>
                      </a:r>
                      <a:b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범주형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개 피처</a:t>
                      </a:r>
                      <a:b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범주형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 피처</a:t>
                      </a:r>
                      <a:b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범주형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 피처</a:t>
                      </a:r>
                      <a:b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범주형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 피처</a:t>
                      </a:r>
                      <a:b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범주형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 피처</a:t>
                      </a:r>
                      <a:b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범주형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 피처</a:t>
                      </a:r>
                      <a:b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범주형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 피처</a:t>
                      </a:r>
                      <a:b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범주형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개</a:t>
                      </a: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830119031"/>
                  </a:ext>
                </a:extLst>
              </a:tr>
              <a:tr h="4767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삭제한 피처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n-ea"/>
                          <a:ea typeface="+mn-ea"/>
                        </a:rPr>
                        <a:t>mother_code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category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n-ea"/>
                          <a:ea typeface="+mn-ea"/>
                        </a:rPr>
                        <a:t>dayofweek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n-ea"/>
                          <a:ea typeface="+mn-ea"/>
                        </a:rPr>
                        <a:t>midcategory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repeat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sex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ea"/>
                          <a:ea typeface="+mn-ea"/>
                        </a:rPr>
                        <a:t>installment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209059835"/>
                  </a:ext>
                </a:extLst>
              </a:tr>
              <a:tr h="5349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loss (test-set)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0.009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0.008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0.011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0.007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0.008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0.017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1761937391"/>
                  </a:ext>
                </a:extLst>
              </a:tr>
              <a:tr h="5349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학습데이터로 확인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111.62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89.83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82.96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156.97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67.19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71.75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62.83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158.62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718578620"/>
                  </a:ext>
                </a:extLst>
              </a:tr>
              <a:tr h="5349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학습데이터로 확인</a:t>
                      </a: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2193.44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1574.16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2145.17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3008.89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923.56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662.89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1193.76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1462.25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3797879219"/>
                  </a:ext>
                </a:extLst>
              </a:tr>
              <a:tr h="53496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테스트데이터로 확인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1203.97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765.24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904.63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1494.99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409.12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474.40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510.76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688.42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535156400"/>
                  </a:ext>
                </a:extLst>
              </a:tr>
              <a:tr h="3608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  <a:latin typeface="+mn-ea"/>
                          <a:ea typeface="+mn-ea"/>
                        </a:rPr>
                        <a:t>OneHot</a:t>
                      </a:r>
                      <a:r>
                        <a:rPr lang="en-US" sz="1200" b="1" u="none" strike="noStrike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200" b="1" u="none" strike="noStrike" dirty="0">
                          <a:effectLst/>
                          <a:latin typeface="+mn-ea"/>
                          <a:ea typeface="+mn-ea"/>
                        </a:rPr>
                        <a:t>shape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886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>
                          <a:effectLst/>
                          <a:latin typeface="+mn-ea"/>
                          <a:ea typeface="+mn-ea"/>
                        </a:rPr>
                        <a:t>199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>
                          <a:effectLst/>
                          <a:latin typeface="+mn-ea"/>
                          <a:ea typeface="+mn-ea"/>
                        </a:rPr>
                        <a:t>875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879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721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878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883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+mn-ea"/>
                          <a:ea typeface="+mn-ea"/>
                        </a:rPr>
                        <a:t>883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725" marR="5725" marT="5725" marB="0" anchor="ctr"/>
                </a:tc>
                <a:extLst>
                  <a:ext uri="{0D108BD9-81ED-4DB2-BD59-A6C34878D82A}">
                    <a16:rowId xmlns:a16="http://schemas.microsoft.com/office/drawing/2014/main" val="284441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011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03B0-B79F-465F-90A4-D60109C72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59" y="159217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모델링</a:t>
            </a:r>
            <a:r>
              <a:rPr lang="en-US" altLang="ko-KR" dirty="0"/>
              <a:t>_ RNN</a:t>
            </a:r>
            <a:r>
              <a:rPr lang="ko-KR" altLang="en-US" dirty="0"/>
              <a:t>모델 성능 개선작업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67855-CBBE-4065-980E-B969C065B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961" y="898059"/>
            <a:ext cx="8596668" cy="5333999"/>
          </a:xfrm>
        </p:spPr>
        <p:txBody>
          <a:bodyPr>
            <a:normAutofit/>
          </a:bodyPr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은닉층 깊이와 각 은닉층 </a:t>
            </a:r>
            <a:r>
              <a:rPr lang="ko-KR" altLang="en-US" sz="1600" b="1" dirty="0" err="1">
                <a:solidFill>
                  <a:schemeClr val="tx1"/>
                </a:solidFill>
              </a:rPr>
              <a:t>노드개수</a:t>
            </a:r>
            <a:r>
              <a:rPr lang="ko-KR" altLang="en-US" sz="1600" b="1" dirty="0">
                <a:solidFill>
                  <a:schemeClr val="tx1"/>
                </a:solidFill>
              </a:rPr>
              <a:t> 조정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en-US" altLang="ko-KR" sz="1600" b="1" dirty="0" err="1">
                <a:solidFill>
                  <a:schemeClr val="tx1"/>
                </a:solidFill>
              </a:rPr>
              <a:t>hiddenNum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en-US" altLang="ko-KR" sz="1600" b="1" dirty="0" err="1">
                <a:solidFill>
                  <a:schemeClr val="tx1"/>
                </a:solidFill>
              </a:rPr>
              <a:t>hiddenNode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1600" b="1" dirty="0">
                <a:solidFill>
                  <a:schemeClr val="tx1"/>
                </a:solidFill>
              </a:rPr>
              <a:t>활성화 함수 조정</a:t>
            </a:r>
            <a:r>
              <a:rPr lang="en-US" altLang="ko-KR" sz="1600" b="1" dirty="0">
                <a:solidFill>
                  <a:schemeClr val="tx1"/>
                </a:solidFill>
              </a:rPr>
              <a:t>(</a:t>
            </a:r>
            <a:r>
              <a:rPr lang="en-US" altLang="ko-KR" sz="1600" b="1" dirty="0" err="1">
                <a:solidFill>
                  <a:schemeClr val="tx1"/>
                </a:solidFill>
              </a:rPr>
              <a:t>relu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err="1">
                <a:solidFill>
                  <a:schemeClr val="tx1"/>
                </a:solidFill>
              </a:rPr>
              <a:t>leakyRelu</a:t>
            </a:r>
            <a:r>
              <a:rPr lang="en-US" altLang="ko-KR" sz="1600" b="1" dirty="0">
                <a:solidFill>
                  <a:schemeClr val="tx1"/>
                </a:solidFill>
              </a:rPr>
              <a:t>,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tanh)</a:t>
            </a:r>
          </a:p>
          <a:p>
            <a:r>
              <a:rPr lang="en-US" altLang="ko-KR" sz="1600" b="1" dirty="0">
                <a:solidFill>
                  <a:schemeClr val="tx1"/>
                </a:solidFill>
              </a:rPr>
              <a:t>Epochs </a:t>
            </a:r>
            <a:r>
              <a:rPr lang="ko-KR" altLang="en-US" sz="1600" b="1" dirty="0">
                <a:solidFill>
                  <a:schemeClr val="tx1"/>
                </a:solidFill>
              </a:rPr>
              <a:t>조정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5FD77B-4B7A-4333-9877-14CC86BA7333}"/>
              </a:ext>
            </a:extLst>
          </p:cNvPr>
          <p:cNvGrpSpPr/>
          <p:nvPr/>
        </p:nvGrpSpPr>
        <p:grpSpPr>
          <a:xfrm>
            <a:off x="1240249" y="1990725"/>
            <a:ext cx="7818026" cy="4708058"/>
            <a:chOff x="1240249" y="2024974"/>
            <a:chExt cx="5767897" cy="60400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250" y="2024974"/>
              <a:ext cx="5767896" cy="384857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249" y="5873489"/>
              <a:ext cx="5767895" cy="2191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094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6B338-C9CD-430A-A51A-1D570C96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평가</a:t>
            </a:r>
            <a:r>
              <a:rPr lang="en-US" altLang="ko-KR" dirty="0"/>
              <a:t>_ </a:t>
            </a:r>
            <a:r>
              <a:rPr lang="ko-KR" altLang="en-US" dirty="0"/>
              <a:t>개선</a:t>
            </a:r>
            <a:r>
              <a:rPr lang="en-US" altLang="ko-KR" dirty="0"/>
              <a:t> </a:t>
            </a:r>
            <a:r>
              <a:rPr lang="ko-KR" altLang="en-US" dirty="0"/>
              <a:t>및 향후과제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C3597E-F583-4BC2-A03E-F31677B0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428" y="1178092"/>
            <a:ext cx="8763622" cy="46588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>
              <a:solidFill>
                <a:srgbClr val="0070C0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XGBOOST </a:t>
            </a:r>
            <a:r>
              <a:rPr lang="ko-KR" altLang="en-US" sz="2000" dirty="0">
                <a:solidFill>
                  <a:schemeClr val="tx1"/>
                </a:solidFill>
              </a:rPr>
              <a:t>활용 시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 실제 매출액이 현저히 낮은 데이터 처리와 분석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매출 현저히 낮거나 높은 데이터 처리와 이상치 분석 필요 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신경망 분석 시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 절대적인 데이터 수 부족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최근 </a:t>
            </a:r>
            <a:r>
              <a:rPr lang="en-US" altLang="ko-KR" sz="2000" dirty="0">
                <a:solidFill>
                  <a:schemeClr val="tx1"/>
                </a:solidFill>
              </a:rPr>
              <a:t>3</a:t>
            </a:r>
            <a:r>
              <a:rPr lang="ko-KR" altLang="en-US" sz="2000" dirty="0">
                <a:solidFill>
                  <a:schemeClr val="tx1"/>
                </a:solidFill>
              </a:rPr>
              <a:t>년치 데이터 분석 필요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신경망 결과 </a:t>
            </a:r>
            <a:r>
              <a:rPr lang="en-US" altLang="ko-KR" sz="2000" dirty="0">
                <a:solidFill>
                  <a:schemeClr val="tx1"/>
                </a:solidFill>
              </a:rPr>
              <a:t>loss</a:t>
            </a:r>
            <a:r>
              <a:rPr lang="ko-KR" altLang="en-US" sz="2000" dirty="0">
                <a:solidFill>
                  <a:schemeClr val="tx1"/>
                </a:solidFill>
              </a:rPr>
              <a:t>값 대비 </a:t>
            </a:r>
            <a:r>
              <a:rPr lang="ko-KR" altLang="en-US" sz="2000" dirty="0" err="1">
                <a:solidFill>
                  <a:schemeClr val="tx1"/>
                </a:solidFill>
              </a:rPr>
              <a:t>예측률이</a:t>
            </a:r>
            <a:r>
              <a:rPr lang="ko-KR" altLang="en-US" sz="2000" dirty="0">
                <a:solidFill>
                  <a:schemeClr val="tx1"/>
                </a:solidFill>
              </a:rPr>
              <a:t> 낮은 원인 분석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편성 관련 최적화 기본이 되는 알고리즘인 선형계획법을 응용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편성 관련 헝가리안 알고리즘 접목을 통하 편성 모형 생성 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추후 </a:t>
            </a:r>
            <a:r>
              <a:rPr lang="en-US" altLang="ko-KR" sz="2000" dirty="0">
                <a:solidFill>
                  <a:schemeClr val="tx1"/>
                </a:solidFill>
              </a:rPr>
              <a:t>’20</a:t>
            </a:r>
            <a:r>
              <a:rPr lang="ko-KR" altLang="en-US" sz="2000" dirty="0">
                <a:solidFill>
                  <a:schemeClr val="tx1"/>
                </a:solidFill>
              </a:rPr>
              <a:t>년 코로나가 미친 업계 매출 호조 영향 반영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6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4B2BE-0761-412A-81DC-909DC0EE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참고자료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984611-145F-4D15-9B45-524E76261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9201"/>
            <a:ext cx="8596668" cy="538842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김인중</a:t>
            </a:r>
            <a:r>
              <a:rPr lang="en-US" altLang="ko-KR" dirty="0"/>
              <a:t>, </a:t>
            </a:r>
            <a:r>
              <a:rPr lang="ko-KR" altLang="en-US" dirty="0" err="1"/>
              <a:t>딥러닝과</a:t>
            </a:r>
            <a:r>
              <a:rPr lang="ko-KR" altLang="en-US" dirty="0"/>
              <a:t> 통계 모델을 이용한 </a:t>
            </a:r>
            <a:r>
              <a:rPr lang="en-US" altLang="ko-KR" dirty="0"/>
              <a:t>T-</a:t>
            </a:r>
            <a:r>
              <a:rPr lang="ko-KR" altLang="en-US" dirty="0"/>
              <a:t>커머스 매출 예측</a:t>
            </a:r>
            <a:r>
              <a:rPr lang="en-US" altLang="ko-KR" dirty="0"/>
              <a:t>, </a:t>
            </a:r>
            <a:r>
              <a:rPr lang="ko-KR" altLang="en-US" dirty="0" err="1"/>
              <a:t>정보과학회논문지</a:t>
            </a:r>
            <a:r>
              <a:rPr lang="ko-KR" altLang="en-US" dirty="0"/>
              <a:t> 제 </a:t>
            </a:r>
            <a:r>
              <a:rPr lang="en-US" altLang="ko-KR" dirty="0"/>
              <a:t>44</a:t>
            </a:r>
            <a:r>
              <a:rPr lang="ko-KR" altLang="en-US" dirty="0"/>
              <a:t>권 제 </a:t>
            </a:r>
            <a:r>
              <a:rPr lang="en-US" altLang="ko-KR" dirty="0"/>
              <a:t>8</a:t>
            </a:r>
            <a:r>
              <a:rPr lang="ko-KR" altLang="en-US" dirty="0"/>
              <a:t>호</a:t>
            </a:r>
            <a:r>
              <a:rPr lang="en-US" altLang="ko-KR" dirty="0"/>
              <a:t>(2017.8)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RNN </a:t>
            </a:r>
            <a:r>
              <a:rPr lang="ko-KR" altLang="en-US" dirty="0"/>
              <a:t>모델 레퍼런스 </a:t>
            </a:r>
            <a:r>
              <a:rPr lang="en-US" altLang="ko-KR" dirty="0"/>
              <a:t>[Magnus Erik </a:t>
            </a:r>
            <a:r>
              <a:rPr lang="en-US" altLang="ko-KR" dirty="0" err="1"/>
              <a:t>Hvass</a:t>
            </a:r>
            <a:r>
              <a:rPr lang="en-US" altLang="ko-KR" dirty="0"/>
              <a:t> Pedersen] </a:t>
            </a:r>
            <a:r>
              <a:rPr lang="en-US" altLang="ko-KR" dirty="0">
                <a:hlinkClick r:id="rId2"/>
              </a:rPr>
              <a:t>http://www.hvass-labs.org/</a:t>
            </a:r>
            <a:r>
              <a:rPr lang="en-US" altLang="ko-KR" dirty="0"/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이상운</a:t>
            </a:r>
            <a:r>
              <a:rPr lang="en-US" altLang="ko-KR" dirty="0"/>
              <a:t>, </a:t>
            </a:r>
            <a:r>
              <a:rPr lang="ko-KR" altLang="en-US" dirty="0"/>
              <a:t>할당 문제의 최적 알고리즘</a:t>
            </a:r>
            <a:r>
              <a:rPr lang="en-US" altLang="ko-KR" dirty="0"/>
              <a:t>, Journal of The Korea Society of Computer and Information Vol. 17 No. 9, September 2012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주경희</a:t>
            </a:r>
            <a:r>
              <a:rPr lang="en-US" altLang="ko-KR" dirty="0"/>
              <a:t>, </a:t>
            </a:r>
            <a:r>
              <a:rPr lang="ko-KR" altLang="en-US" dirty="0"/>
              <a:t>김소연</a:t>
            </a:r>
            <a:r>
              <a:rPr lang="en-US" altLang="ko-KR" dirty="0"/>
              <a:t>, </a:t>
            </a:r>
            <a:r>
              <a:rPr lang="ko-KR" altLang="en-US" dirty="0"/>
              <a:t>최창희</a:t>
            </a:r>
            <a:r>
              <a:rPr lang="en-US" altLang="ko-KR" dirty="0"/>
              <a:t>, </a:t>
            </a:r>
            <a:r>
              <a:rPr lang="ko-KR" altLang="en-US" dirty="0"/>
              <a:t>날씨와 기업 매출에 미치는 영향과 날씨 마케팅 예산의 최적 할당에 관련 연구</a:t>
            </a:r>
            <a:r>
              <a:rPr lang="en-US" altLang="ko-KR" dirty="0"/>
              <a:t>, </a:t>
            </a:r>
            <a:r>
              <a:rPr lang="ko-KR" altLang="en-US" dirty="0"/>
              <a:t>한국경영과학회지 </a:t>
            </a:r>
            <a:r>
              <a:rPr lang="en-US" altLang="ko-KR" dirty="0"/>
              <a:t>(2013.3)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한국 </a:t>
            </a:r>
            <a:r>
              <a:rPr lang="en-US" altLang="ko-KR" dirty="0"/>
              <a:t>TV</a:t>
            </a:r>
            <a:r>
              <a:rPr lang="ko-KR" altLang="en-US" dirty="0"/>
              <a:t>홈쇼핑 협회 </a:t>
            </a:r>
            <a:r>
              <a:rPr lang="en-US" altLang="ko-KR" dirty="0">
                <a:hlinkClick r:id="rId3"/>
              </a:rPr>
              <a:t>http://www.kota.re.kr</a:t>
            </a:r>
            <a:r>
              <a:rPr lang="en-US" altLang="ko-KR" dirty="0"/>
              <a:t>  </a:t>
            </a:r>
            <a:r>
              <a:rPr lang="ko-KR" altLang="en-US" dirty="0"/>
              <a:t>한국 </a:t>
            </a:r>
            <a:r>
              <a:rPr lang="en-US" altLang="ko-KR" dirty="0"/>
              <a:t>T</a:t>
            </a:r>
            <a:r>
              <a:rPr lang="ko-KR" altLang="en-US" dirty="0"/>
              <a:t>커머스 협회 </a:t>
            </a:r>
            <a:r>
              <a:rPr lang="en-US" altLang="ko-KR" dirty="0">
                <a:hlinkClick r:id="rId4"/>
              </a:rPr>
              <a:t>http://www.kotca.org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2019 </a:t>
            </a:r>
            <a:r>
              <a:rPr lang="ko-KR" altLang="en-US" dirty="0"/>
              <a:t>방송매체 이용행태 조사</a:t>
            </a:r>
            <a:r>
              <a:rPr lang="en-US" altLang="ko-KR" dirty="0"/>
              <a:t>, </a:t>
            </a:r>
            <a:r>
              <a:rPr lang="ko-KR" altLang="en-US" dirty="0"/>
              <a:t>방송통신위원회</a:t>
            </a:r>
            <a:r>
              <a:rPr lang="en-US" altLang="ko-KR" dirty="0"/>
              <a:t>, 2019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에 따른 산업별 변화</a:t>
            </a:r>
            <a:r>
              <a:rPr lang="en-US" altLang="ko-KR" dirty="0"/>
              <a:t> </a:t>
            </a:r>
            <a:r>
              <a:rPr lang="ko-KR" altLang="en-US" dirty="0"/>
              <a:t>첫번째</a:t>
            </a:r>
            <a:r>
              <a:rPr lang="en-US" altLang="ko-KR" dirty="0"/>
              <a:t>.</a:t>
            </a:r>
            <a:r>
              <a:rPr lang="ko-KR" altLang="en-US" dirty="0"/>
              <a:t>온라인쇼핑 트렌드</a:t>
            </a:r>
            <a:r>
              <a:rPr lang="en-US" altLang="ko-KR" dirty="0"/>
              <a:t>, </a:t>
            </a:r>
            <a:r>
              <a:rPr lang="en-US" altLang="ko-KR" dirty="0" err="1"/>
              <a:t>eMFORCE</a:t>
            </a:r>
            <a:r>
              <a:rPr lang="ko-KR" altLang="en-US" dirty="0" err="1"/>
              <a:t>데이터랩</a:t>
            </a:r>
            <a:r>
              <a:rPr lang="en-US" altLang="ko-KR" dirty="0"/>
              <a:t>, (2020.4)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모아리포트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월호 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CJ</a:t>
            </a:r>
            <a:r>
              <a:rPr lang="ko-KR" altLang="en-US" dirty="0" err="1"/>
              <a:t>오쇼핑</a:t>
            </a:r>
            <a:r>
              <a:rPr lang="ko-KR" altLang="en-US" dirty="0"/>
              <a:t> 네이버 블로그</a:t>
            </a:r>
            <a:r>
              <a:rPr lang="en-US" altLang="ko-KR" dirty="0"/>
              <a:t>, </a:t>
            </a:r>
            <a:r>
              <a:rPr lang="ko-KR" altLang="en-US" dirty="0"/>
              <a:t>홈쇼핑 편성</a:t>
            </a:r>
            <a:r>
              <a:rPr lang="en-US" altLang="ko-KR" dirty="0"/>
              <a:t>, 24</a:t>
            </a:r>
            <a:r>
              <a:rPr lang="ko-KR" altLang="en-US" dirty="0"/>
              <a:t>시간 </a:t>
            </a:r>
            <a:r>
              <a:rPr lang="en-US" altLang="ko-KR" dirty="0"/>
              <a:t>x </a:t>
            </a:r>
            <a:r>
              <a:rPr lang="ko-KR" altLang="en-US" dirty="0"/>
              <a:t>일주일</a:t>
            </a:r>
            <a:r>
              <a:rPr lang="en-US" altLang="ko-KR" dirty="0"/>
              <a:t>=‘168 </a:t>
            </a:r>
            <a:r>
              <a:rPr lang="ko-KR" altLang="en-US" dirty="0"/>
              <a:t>조각</a:t>
            </a:r>
            <a:r>
              <a:rPr lang="en-US" altLang="ko-KR" dirty="0"/>
              <a:t>’</a:t>
            </a:r>
            <a:r>
              <a:rPr lang="ko-KR" altLang="en-US" dirty="0"/>
              <a:t>의 마술 </a:t>
            </a:r>
            <a:r>
              <a:rPr lang="en-US" altLang="ko-KR" dirty="0">
                <a:hlinkClick r:id="rId5"/>
              </a:rPr>
              <a:t> https://m.blog.naver.com/PostView.nhn?blogId=cjoshopping_blog&amp;logNo=221276908701&amp;proxyReferer=http:%2F%2Fwww.google.com%2F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인공지능으로 삼성전자 주식 </a:t>
            </a:r>
            <a:r>
              <a:rPr lang="ko-KR" altLang="en-US" dirty="0" err="1"/>
              <a:t>이더리움</a:t>
            </a:r>
            <a:r>
              <a:rPr lang="ko-KR" altLang="en-US" dirty="0"/>
              <a:t> 시세 예측할 수 있을까</a:t>
            </a:r>
            <a:r>
              <a:rPr lang="en-US" altLang="ko-KR" dirty="0"/>
              <a:t>? </a:t>
            </a:r>
            <a:r>
              <a:rPr lang="en-US" altLang="ko-KR" dirty="0">
                <a:hlinkClick r:id="rId6"/>
              </a:rPr>
              <a:t>https://www.youtube.com/watch?v=sG_WeGbZ9A4&amp;feature=share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DACON </a:t>
            </a:r>
            <a:r>
              <a:rPr lang="ko-KR" altLang="en-US" dirty="0"/>
              <a:t>상점 신용카드 매출 예측 경진대회</a:t>
            </a:r>
            <a:r>
              <a:rPr lang="en-US" altLang="ko-KR" dirty="0"/>
              <a:t>2019.7~2019.10</a:t>
            </a:r>
            <a:r>
              <a:rPr lang="ko-KR" altLang="en-US" dirty="0"/>
              <a:t> </a:t>
            </a:r>
            <a:r>
              <a:rPr lang="en-US" altLang="ko-KR" dirty="0">
                <a:hlinkClick r:id="rId7"/>
              </a:rPr>
              <a:t>https://newfront.dacon.io/competitions/official/140472/codeshare/419/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6DA1B-8305-4776-A48E-50BAF496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데이터 이해</a:t>
            </a:r>
            <a:r>
              <a:rPr lang="en-US" altLang="ko-KR" dirty="0"/>
              <a:t>_</a:t>
            </a:r>
            <a:r>
              <a:rPr lang="ko-KR" altLang="en-US" dirty="0"/>
              <a:t>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42099-7A7F-4667-82B6-3060E63AA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285875"/>
            <a:ext cx="9022847" cy="4083511"/>
          </a:xfrm>
        </p:spPr>
        <p:txBody>
          <a:bodyPr/>
          <a:lstStyle/>
          <a:p>
            <a:r>
              <a:rPr lang="ko-KR" altLang="en-US" dirty="0"/>
              <a:t>제공데이터</a:t>
            </a:r>
            <a:r>
              <a:rPr lang="en-US" altLang="ko-KR" dirty="0"/>
              <a:t>1_2019</a:t>
            </a:r>
            <a:r>
              <a:rPr lang="ko-KR" altLang="en-US" dirty="0"/>
              <a:t>년 실적 데이터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feature </a:t>
            </a:r>
            <a:r>
              <a:rPr lang="ko-KR" altLang="en-US" dirty="0"/>
              <a:t>제공 </a:t>
            </a:r>
            <a:endParaRPr lang="en-US" altLang="ko-KR" dirty="0"/>
          </a:p>
          <a:p>
            <a:pPr lvl="2"/>
            <a:r>
              <a:rPr lang="ko-KR" altLang="en-US" dirty="0"/>
              <a:t>방송일시</a:t>
            </a:r>
            <a:r>
              <a:rPr lang="en-US" altLang="ko-KR" dirty="0"/>
              <a:t>(24</a:t>
            </a:r>
            <a:r>
              <a:rPr lang="ko-KR" altLang="en-US" dirty="0"/>
              <a:t>시간</a:t>
            </a:r>
            <a:r>
              <a:rPr lang="en-US" altLang="ko-KR" dirty="0"/>
              <a:t>), </a:t>
            </a:r>
            <a:r>
              <a:rPr lang="ko-KR" altLang="en-US" dirty="0"/>
              <a:t>노출시간</a:t>
            </a:r>
            <a:r>
              <a:rPr lang="en-US" altLang="ko-KR" dirty="0"/>
              <a:t>(1</a:t>
            </a:r>
            <a:r>
              <a:rPr lang="ko-KR" altLang="en-US" dirty="0"/>
              <a:t>시간 內 동일상품 </a:t>
            </a:r>
            <a:r>
              <a:rPr lang="en-US" altLang="ko-KR" dirty="0"/>
              <a:t>20</a:t>
            </a:r>
            <a:r>
              <a:rPr lang="ko-KR" altLang="en-US" dirty="0"/>
              <a:t>분 씩 </a:t>
            </a:r>
            <a:r>
              <a:rPr lang="en-US" altLang="ko-KR" dirty="0"/>
              <a:t>3</a:t>
            </a:r>
            <a:r>
              <a:rPr lang="ko-KR" altLang="en-US" dirty="0"/>
              <a:t>번 반복</a:t>
            </a:r>
            <a:r>
              <a:rPr lang="en-US" altLang="ko-KR" dirty="0"/>
              <a:t>), </a:t>
            </a:r>
            <a:r>
              <a:rPr lang="ko-KR" altLang="en-US" dirty="0" err="1"/>
              <a:t>마더코드</a:t>
            </a:r>
            <a:r>
              <a:rPr lang="en-US" altLang="ko-KR" dirty="0"/>
              <a:t>(</a:t>
            </a:r>
            <a:r>
              <a:rPr lang="ko-KR" altLang="en-US" dirty="0"/>
              <a:t>동일상품</a:t>
            </a:r>
            <a:r>
              <a:rPr lang="en-US" altLang="ko-KR" dirty="0"/>
              <a:t>), </a:t>
            </a:r>
          </a:p>
          <a:p>
            <a:pPr marL="914400" lvl="2" indent="0">
              <a:buNone/>
            </a:pPr>
            <a:r>
              <a:rPr lang="ko-KR" altLang="en-US" dirty="0"/>
              <a:t>     상품코드</a:t>
            </a:r>
            <a:r>
              <a:rPr lang="en-US" altLang="ko-KR" dirty="0"/>
              <a:t>(</a:t>
            </a:r>
            <a:r>
              <a:rPr lang="ko-KR" altLang="en-US" dirty="0" err="1"/>
              <a:t>건별</a:t>
            </a:r>
            <a:r>
              <a:rPr lang="ko-KR" altLang="en-US" dirty="0"/>
              <a:t> 상이</a:t>
            </a:r>
            <a:r>
              <a:rPr lang="en-US" altLang="ko-KR" dirty="0"/>
              <a:t>),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 err="1"/>
              <a:t>상품군</a:t>
            </a:r>
            <a:r>
              <a:rPr lang="en-US" altLang="ko-KR" dirty="0"/>
              <a:t>(</a:t>
            </a:r>
            <a:r>
              <a:rPr lang="ko-KR" altLang="en-US" dirty="0"/>
              <a:t>종류</a:t>
            </a:r>
            <a:r>
              <a:rPr lang="en-US" altLang="ko-KR" dirty="0"/>
              <a:t>), </a:t>
            </a:r>
            <a:r>
              <a:rPr lang="ko-KR" altLang="en-US" dirty="0"/>
              <a:t>판매단가</a:t>
            </a:r>
            <a:r>
              <a:rPr lang="en-US" altLang="ko-KR" dirty="0"/>
              <a:t>, </a:t>
            </a:r>
            <a:r>
              <a:rPr lang="ko-KR" altLang="en-US" dirty="0" err="1"/>
              <a:t>취급액</a:t>
            </a:r>
            <a:r>
              <a:rPr lang="en-US" altLang="ko-KR" dirty="0"/>
              <a:t>(</a:t>
            </a:r>
            <a:r>
              <a:rPr lang="ko-KR" altLang="en-US" dirty="0"/>
              <a:t>매출액</a:t>
            </a:r>
            <a:r>
              <a:rPr lang="en-US" altLang="ko-KR" dirty="0"/>
              <a:t>)</a:t>
            </a:r>
            <a:endParaRPr lang="en-US" altLang="ko-KR" sz="2400" dirty="0"/>
          </a:p>
          <a:p>
            <a:pPr marL="0" indent="0">
              <a:buNone/>
            </a:pP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FE6052-0E99-418D-8CC0-59C3A50CA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60767"/>
              </p:ext>
            </p:extLst>
          </p:nvPr>
        </p:nvGraphicFramePr>
        <p:xfrm>
          <a:off x="1342141" y="2819609"/>
          <a:ext cx="8016702" cy="32260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9657">
                  <a:extLst>
                    <a:ext uri="{9D8B030D-6E8A-4147-A177-3AD203B41FA5}">
                      <a16:colId xmlns:a16="http://schemas.microsoft.com/office/drawing/2014/main" val="1583737493"/>
                    </a:ext>
                  </a:extLst>
                </a:gridCol>
                <a:gridCol w="689019">
                  <a:extLst>
                    <a:ext uri="{9D8B030D-6E8A-4147-A177-3AD203B41FA5}">
                      <a16:colId xmlns:a16="http://schemas.microsoft.com/office/drawing/2014/main" val="269695318"/>
                    </a:ext>
                  </a:extLst>
                </a:gridCol>
                <a:gridCol w="678336">
                  <a:extLst>
                    <a:ext uri="{9D8B030D-6E8A-4147-A177-3AD203B41FA5}">
                      <a16:colId xmlns:a16="http://schemas.microsoft.com/office/drawing/2014/main" val="687653677"/>
                    </a:ext>
                  </a:extLst>
                </a:gridCol>
                <a:gridCol w="678336">
                  <a:extLst>
                    <a:ext uri="{9D8B030D-6E8A-4147-A177-3AD203B41FA5}">
                      <a16:colId xmlns:a16="http://schemas.microsoft.com/office/drawing/2014/main" val="3655139129"/>
                    </a:ext>
                  </a:extLst>
                </a:gridCol>
                <a:gridCol w="2380344">
                  <a:extLst>
                    <a:ext uri="{9D8B030D-6E8A-4147-A177-3AD203B41FA5}">
                      <a16:colId xmlns:a16="http://schemas.microsoft.com/office/drawing/2014/main" val="2209860924"/>
                    </a:ext>
                  </a:extLst>
                </a:gridCol>
                <a:gridCol w="666003">
                  <a:extLst>
                    <a:ext uri="{9D8B030D-6E8A-4147-A177-3AD203B41FA5}">
                      <a16:colId xmlns:a16="http://schemas.microsoft.com/office/drawing/2014/main" val="3737236123"/>
                    </a:ext>
                  </a:extLst>
                </a:gridCol>
                <a:gridCol w="789337">
                  <a:extLst>
                    <a:ext uri="{9D8B030D-6E8A-4147-A177-3AD203B41FA5}">
                      <a16:colId xmlns:a16="http://schemas.microsoft.com/office/drawing/2014/main" val="1596373991"/>
                    </a:ext>
                  </a:extLst>
                </a:gridCol>
                <a:gridCol w="875670">
                  <a:extLst>
                    <a:ext uri="{9D8B030D-6E8A-4147-A177-3AD203B41FA5}">
                      <a16:colId xmlns:a16="http://schemas.microsoft.com/office/drawing/2014/main" val="1631953671"/>
                    </a:ext>
                  </a:extLst>
                </a:gridCol>
              </a:tblGrid>
              <a:tr h="38607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NS Shop+ 2019.01.01~12.31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b"/>
                </a:tc>
                <a:extLst>
                  <a:ext uri="{0D108BD9-81ED-4DB2-BD59-A6C34878D82A}">
                    <a16:rowId xmlns:a16="http://schemas.microsoft.com/office/drawing/2014/main" val="198014445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방송일시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노출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분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err="1">
                          <a:effectLst/>
                        </a:rPr>
                        <a:t>마더코드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상품코드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상품명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err="1">
                          <a:effectLst/>
                        </a:rPr>
                        <a:t>상품군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판매단가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100" b="1" u="none" strike="noStrike" dirty="0" err="1">
                          <a:effectLst/>
                        </a:rPr>
                        <a:t>취급액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 </a:t>
                      </a:r>
                      <a:endParaRPr lang="ko-KR" alt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2471828019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남성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2,099,000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2193257459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여성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4,371,000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758325797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남성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3,262,000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61021413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여성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6,955,000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299910575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남성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6,672,000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4274463058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6:40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100346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201079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테이트 여성 셀린니트</a:t>
                      </a:r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39,900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9,337,000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1306782745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7:00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200974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오모떼 레이스 파운데이션 브라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6,819,000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3230718515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7:20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200974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오모떼 레이스 파운데이션 브라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15,689,000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3294391850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7:40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100305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200974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오모떼 레이스 파운데이션 브라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25,370,000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2320902904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8:00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100808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202377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CERINI by PAT </a:t>
                      </a:r>
                      <a:r>
                        <a:rPr lang="ko-KR" altLang="en-US" sz="900" u="none" strike="noStrike">
                          <a:effectLst/>
                        </a:rPr>
                        <a:t>남성 소프트 기모 릴렉스팬츠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16,133,000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2965550528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8:20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100808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202377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CERINI by PAT </a:t>
                      </a:r>
                      <a:r>
                        <a:rPr lang="ko-KR" altLang="en-US" sz="900" u="none" strike="noStrike">
                          <a:effectLst/>
                        </a:rPr>
                        <a:t>남성 소프트 기모 릴렉스팬츠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</a:t>
                      </a:r>
                      <a:r>
                        <a:rPr lang="en-US" altLang="ko-KR" sz="1000" u="none" strike="noStrike">
                          <a:effectLst/>
                        </a:rPr>
                        <a:t>30,061,000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773667178"/>
                  </a:ext>
                </a:extLst>
              </a:tr>
              <a:tr h="21846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2019-01-01 8:40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20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100808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202377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CERINI by PAT </a:t>
                      </a:r>
                      <a:r>
                        <a:rPr lang="ko-KR" altLang="en-US" sz="900" u="none" strike="noStrike">
                          <a:effectLst/>
                        </a:rPr>
                        <a:t>남성 소프트 기모 릴렉스팬츠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    </a:t>
                      </a:r>
                      <a:r>
                        <a:rPr lang="en-US" altLang="ko-KR" sz="1000" u="none" strike="noStrike" dirty="0">
                          <a:effectLst/>
                        </a:rPr>
                        <a:t>53,542,000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3" marR="7533" marT="7533" marB="0" anchor="ctr"/>
                </a:tc>
                <a:extLst>
                  <a:ext uri="{0D108BD9-81ED-4DB2-BD59-A6C34878D82A}">
                    <a16:rowId xmlns:a16="http://schemas.microsoft.com/office/drawing/2014/main" val="254989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12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B4C81-D947-4BE8-A347-76BCD01D4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 이해</a:t>
            </a:r>
            <a:r>
              <a:rPr lang="en-US" altLang="ko-KR" dirty="0"/>
              <a:t>_</a:t>
            </a:r>
            <a:r>
              <a:rPr lang="ko-KR" altLang="en-US" dirty="0"/>
              <a:t> 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D2E68C-37D7-451C-9A19-7E7D7109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39" y="1270000"/>
            <a:ext cx="9286111" cy="3880773"/>
          </a:xfrm>
        </p:spPr>
        <p:txBody>
          <a:bodyPr/>
          <a:lstStyle/>
          <a:p>
            <a:r>
              <a:rPr lang="ko-KR" altLang="en-US" dirty="0"/>
              <a:t>제공데이터</a:t>
            </a:r>
            <a:r>
              <a:rPr lang="en-US" altLang="ko-KR" dirty="0"/>
              <a:t>2_ 2019</a:t>
            </a:r>
            <a:r>
              <a:rPr lang="ko-KR" altLang="en-US" dirty="0"/>
              <a:t>년 시청률 데이터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tx1"/>
                </a:solidFill>
              </a:rPr>
              <a:t>T</a:t>
            </a:r>
            <a:r>
              <a:rPr lang="ko-KR" altLang="en-US" dirty="0">
                <a:solidFill>
                  <a:schemeClr val="tx1"/>
                </a:solidFill>
              </a:rPr>
              <a:t>커머스는 녹화방송이므로 시청률 영향 적다고 판단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예측해야 하는 </a:t>
            </a:r>
            <a:r>
              <a:rPr lang="en-US" altLang="ko-KR" dirty="0">
                <a:solidFill>
                  <a:schemeClr val="tx1"/>
                </a:solidFill>
              </a:rPr>
              <a:t>‘20</a:t>
            </a:r>
            <a:r>
              <a:rPr lang="ko-KR" altLang="en-US" dirty="0">
                <a:solidFill>
                  <a:schemeClr val="tx1"/>
                </a:solidFill>
              </a:rPr>
              <a:t>년 </a:t>
            </a:r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월 시청률 데이터가 제공되지 않아 시청률은 분석에서 제외   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6BEAC1-DF95-4DCF-A569-B27F3A2FE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748125"/>
              </p:ext>
            </p:extLst>
          </p:nvPr>
        </p:nvGraphicFramePr>
        <p:xfrm>
          <a:off x="1314449" y="2415052"/>
          <a:ext cx="8026228" cy="4032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977">
                  <a:extLst>
                    <a:ext uri="{9D8B030D-6E8A-4147-A177-3AD203B41FA5}">
                      <a16:colId xmlns:a16="http://schemas.microsoft.com/office/drawing/2014/main" val="3113369459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481913129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3693464241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375992507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1369491822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4128077346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807657359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3759252251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1453107448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1046414475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2130235679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1380438130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259360837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val="1320474982"/>
                    </a:ext>
                  </a:extLst>
                </a:gridCol>
              </a:tblGrid>
              <a:tr h="336021">
                <a:tc gridSpan="14"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NS SHOP+_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일자별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시간대별 시청률 </a:t>
                      </a:r>
                      <a:r>
                        <a:rPr lang="en-US" altLang="ko-KR" sz="1100" u="none" strike="noStrike" dirty="0">
                          <a:effectLst/>
                        </a:rPr>
                        <a:t>(2019</a:t>
                      </a:r>
                      <a:r>
                        <a:rPr lang="ko-KR" altLang="en-US" sz="1100" u="none" strike="noStrike" dirty="0">
                          <a:effectLst/>
                        </a:rPr>
                        <a:t>년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724602570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시간대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2019-01-01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2019-01-13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1703764467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2029706580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0.005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850267725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0.005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3804834933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0.014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0.005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3935316749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0.005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3849044463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0.005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3796656514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0.005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3258584128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0.005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1303311356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231304373"/>
                  </a:ext>
                </a:extLst>
              </a:tr>
              <a:tr h="33602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02:09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0.014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12" marR="5312" marT="5312" marB="0" anchor="ctr"/>
                </a:tc>
                <a:extLst>
                  <a:ext uri="{0D108BD9-81ED-4DB2-BD59-A6C34878D82A}">
                    <a16:rowId xmlns:a16="http://schemas.microsoft.com/office/drawing/2014/main" val="2124049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35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9C168F-B26B-46F4-A180-F2B114D34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데이터 이해</a:t>
            </a:r>
            <a:r>
              <a:rPr lang="en-US" altLang="ko-KR" dirty="0"/>
              <a:t>_</a:t>
            </a:r>
            <a:r>
              <a:rPr lang="ko-KR" altLang="en-US" dirty="0"/>
              <a:t> 데이터 수집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815E6-3AEC-4EA2-AAD5-7120B8129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99740"/>
            <a:ext cx="8872019" cy="3880773"/>
          </a:xfrm>
        </p:spPr>
        <p:txBody>
          <a:bodyPr/>
          <a:lstStyle/>
          <a:p>
            <a:r>
              <a:rPr lang="ko-KR" altLang="en-US" dirty="0"/>
              <a:t>평가데이터</a:t>
            </a:r>
            <a:endParaRPr lang="en-US" altLang="ko-KR" dirty="0"/>
          </a:p>
          <a:p>
            <a:pPr lvl="1"/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ko-KR" altLang="en-US" dirty="0" err="1"/>
              <a:t>취급액</a:t>
            </a:r>
            <a:r>
              <a:rPr lang="en-US" altLang="ko-KR" dirty="0"/>
              <a:t>(</a:t>
            </a:r>
            <a:r>
              <a:rPr lang="ko-KR" altLang="en-US" dirty="0"/>
              <a:t>매출액</a:t>
            </a:r>
            <a:r>
              <a:rPr lang="en-US" altLang="ko-KR" dirty="0"/>
              <a:t>)</a:t>
            </a:r>
            <a:r>
              <a:rPr lang="ko-KR" altLang="en-US" dirty="0"/>
              <a:t>을 예측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4F835F-E83F-4AAD-861B-ECCF31B45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449268"/>
              </p:ext>
            </p:extLst>
          </p:nvPr>
        </p:nvGraphicFramePr>
        <p:xfrm>
          <a:off x="1193014" y="1996389"/>
          <a:ext cx="7847291" cy="4566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4752">
                  <a:extLst>
                    <a:ext uri="{9D8B030D-6E8A-4147-A177-3AD203B41FA5}">
                      <a16:colId xmlns:a16="http://schemas.microsoft.com/office/drawing/2014/main" val="2955682643"/>
                    </a:ext>
                  </a:extLst>
                </a:gridCol>
                <a:gridCol w="789587">
                  <a:extLst>
                    <a:ext uri="{9D8B030D-6E8A-4147-A177-3AD203B41FA5}">
                      <a16:colId xmlns:a16="http://schemas.microsoft.com/office/drawing/2014/main" val="1251541329"/>
                    </a:ext>
                  </a:extLst>
                </a:gridCol>
                <a:gridCol w="655965">
                  <a:extLst>
                    <a:ext uri="{9D8B030D-6E8A-4147-A177-3AD203B41FA5}">
                      <a16:colId xmlns:a16="http://schemas.microsoft.com/office/drawing/2014/main" val="3139656"/>
                    </a:ext>
                  </a:extLst>
                </a:gridCol>
                <a:gridCol w="655965">
                  <a:extLst>
                    <a:ext uri="{9D8B030D-6E8A-4147-A177-3AD203B41FA5}">
                      <a16:colId xmlns:a16="http://schemas.microsoft.com/office/drawing/2014/main" val="1877060446"/>
                    </a:ext>
                  </a:extLst>
                </a:gridCol>
                <a:gridCol w="2453798">
                  <a:extLst>
                    <a:ext uri="{9D8B030D-6E8A-4147-A177-3AD203B41FA5}">
                      <a16:colId xmlns:a16="http://schemas.microsoft.com/office/drawing/2014/main" val="2573076173"/>
                    </a:ext>
                  </a:extLst>
                </a:gridCol>
                <a:gridCol w="655965">
                  <a:extLst>
                    <a:ext uri="{9D8B030D-6E8A-4147-A177-3AD203B41FA5}">
                      <a16:colId xmlns:a16="http://schemas.microsoft.com/office/drawing/2014/main" val="145138657"/>
                    </a:ext>
                  </a:extLst>
                </a:gridCol>
                <a:gridCol w="765294">
                  <a:extLst>
                    <a:ext uri="{9D8B030D-6E8A-4147-A177-3AD203B41FA5}">
                      <a16:colId xmlns:a16="http://schemas.microsoft.com/office/drawing/2014/main" val="2437205275"/>
                    </a:ext>
                  </a:extLst>
                </a:gridCol>
                <a:gridCol w="655965">
                  <a:extLst>
                    <a:ext uri="{9D8B030D-6E8A-4147-A177-3AD203B41FA5}">
                      <a16:colId xmlns:a16="http://schemas.microsoft.com/office/drawing/2014/main" val="3065596821"/>
                    </a:ext>
                  </a:extLst>
                </a:gridCol>
              </a:tblGrid>
              <a:tr h="16124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NS Shop+ 2020</a:t>
                      </a:r>
                      <a:r>
                        <a:rPr lang="ko-KR" altLang="en-US" sz="1050" u="none" strike="noStrike">
                          <a:effectLst/>
                        </a:rPr>
                        <a:t>년 </a:t>
                      </a:r>
                      <a:r>
                        <a:rPr lang="en-US" altLang="ko-KR" sz="1050" u="none" strike="noStrike">
                          <a:effectLst/>
                        </a:rPr>
                        <a:t>6</a:t>
                      </a:r>
                      <a:r>
                        <a:rPr lang="ko-KR" altLang="en-US" sz="1050" u="none" strike="noStrike">
                          <a:effectLst/>
                        </a:rPr>
                        <a:t>월 편성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400099997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방송일시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노출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마더코드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상품코드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상품군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판매단가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취급액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722701305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6:20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100650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잭필드 남성  반팔셔츠 </a:t>
                      </a:r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59,800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911048281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6:40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100650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잭필드 남성  반팔셔츠 </a:t>
                      </a:r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59,800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244984854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7:00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100650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잭필드 남성  반팔셔츠 </a:t>
                      </a:r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의류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59,800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591816303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7:20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100445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202278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쿠미투니카 쿨 레이시 란쥬쉐이퍼</a:t>
                      </a:r>
                      <a:r>
                        <a:rPr lang="en-US" altLang="ko-KR" sz="1000" u="none" strike="noStrike">
                          <a:effectLst/>
                        </a:rPr>
                        <a:t>&amp;</a:t>
                      </a:r>
                      <a:r>
                        <a:rPr lang="ko-KR" altLang="en-US" sz="1000" u="none" strike="noStrike">
                          <a:effectLst/>
                        </a:rPr>
                        <a:t>팬티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69,900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738320572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7:40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100445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202278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쿠미투니카 쿨 레이시 란쥬쉐이퍼</a:t>
                      </a:r>
                      <a:r>
                        <a:rPr lang="en-US" altLang="ko-KR" sz="1000" u="none" strike="noStrike">
                          <a:effectLst/>
                        </a:rPr>
                        <a:t>&amp;</a:t>
                      </a:r>
                      <a:r>
                        <a:rPr lang="ko-KR" altLang="en-US" sz="1000" u="none" strike="noStrike">
                          <a:effectLst/>
                        </a:rPr>
                        <a:t>팬티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69,900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3535416472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8:00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100445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202278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쿠미투니카 쿨 레이시 란쥬쉐이퍼</a:t>
                      </a:r>
                      <a:r>
                        <a:rPr lang="en-US" altLang="ko-KR" sz="1000" u="none" strike="noStrike">
                          <a:effectLst/>
                        </a:rPr>
                        <a:t>&amp;</a:t>
                      </a:r>
                      <a:r>
                        <a:rPr lang="ko-KR" altLang="en-US" sz="1000" u="none" strike="noStrike">
                          <a:effectLst/>
                        </a:rPr>
                        <a:t>팬티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69,900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3278281319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8:20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100381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201247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바비리스 퍼펙트 볼륨스타일러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이미용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3896082881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8:40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100381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201247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바비리스 퍼펙트 볼륨스타일러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이미용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787866047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9:00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100381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201247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바비리스 퍼펙트 볼륨스타일러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이미용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3162944191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9:20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100638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램프쿡 자동회전냄비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109,000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3433485567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9:40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100638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램프쿡 자동회전냄비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109,000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95606534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10:00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100638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201956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램프쿡 자동회전냄비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</a:t>
                      </a:r>
                      <a:r>
                        <a:rPr lang="en-US" altLang="ko-KR" sz="1000" u="none" strike="noStrike">
                          <a:effectLst/>
                        </a:rPr>
                        <a:t>109,000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497294724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10:20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100348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벨레즈온 심리스 원피스 </a:t>
                      </a:r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종 패키지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186584993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10:40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100348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벨레즈온 심리스 원피스 </a:t>
                      </a:r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종 패키지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944701922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11:00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100348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201091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벨레즈온 심리스 원피스 </a:t>
                      </a:r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r>
                        <a:rPr lang="ko-KR" altLang="en-US" sz="1000" u="none" strike="noStrike">
                          <a:effectLst/>
                        </a:rPr>
                        <a:t>종 패키지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59,900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527457063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11:20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100012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200016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AAC </a:t>
                      </a:r>
                      <a:r>
                        <a:rPr lang="ko-KR" altLang="en-US" sz="1000" u="none" strike="noStrike">
                          <a:effectLst/>
                        </a:rPr>
                        <a:t>삼채포기김치 </a:t>
                      </a:r>
                      <a:r>
                        <a:rPr lang="en-US" altLang="ko-KR" sz="1000" u="none" strike="noStrike">
                          <a:effectLst/>
                        </a:rPr>
                        <a:t>10kg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농수축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40,900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47272925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11:40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100012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200016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AAC </a:t>
                      </a:r>
                      <a:r>
                        <a:rPr lang="ko-KR" altLang="en-US" sz="1000" u="none" strike="noStrike">
                          <a:effectLst/>
                        </a:rPr>
                        <a:t>삼채포기김치 </a:t>
                      </a:r>
                      <a:r>
                        <a:rPr lang="en-US" altLang="ko-KR" sz="1000" u="none" strike="noStrike">
                          <a:effectLst/>
                        </a:rPr>
                        <a:t>10kg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농수축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40,900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1846937092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12:00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100012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200016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AAC </a:t>
                      </a:r>
                      <a:r>
                        <a:rPr lang="ko-KR" altLang="en-US" sz="1000" u="none" strike="noStrike">
                          <a:effectLst/>
                        </a:rPr>
                        <a:t>삼채포기김치 </a:t>
                      </a:r>
                      <a:r>
                        <a:rPr lang="en-US" altLang="ko-KR" sz="1000" u="none" strike="noStrike">
                          <a:effectLst/>
                        </a:rPr>
                        <a:t>10kg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농수축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40,900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774479516"/>
                  </a:ext>
                </a:extLst>
              </a:tr>
              <a:tr h="302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12:20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100080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아키 라이크라 릴렉스 보정브라 패키지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뉴아키</a:t>
                      </a:r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r>
                        <a:rPr lang="ko-KR" altLang="en-US" sz="1000" u="none" strike="noStrike">
                          <a:effectLst/>
                        </a:rPr>
                        <a:t>차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99,900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3719122371"/>
                  </a:ext>
                </a:extLst>
              </a:tr>
              <a:tr h="302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12:40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100080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아키 라이크라 릴렉스 보정브라 패키지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뉴아키</a:t>
                      </a:r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r>
                        <a:rPr lang="ko-KR" altLang="en-US" sz="1000" u="none" strike="noStrike">
                          <a:effectLst/>
                        </a:rPr>
                        <a:t>차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99,900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4142719121"/>
                  </a:ext>
                </a:extLst>
              </a:tr>
              <a:tr h="30241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13:00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100080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200217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아키 라이크라 릴렉스 보정브라 패키지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뉴아키</a:t>
                      </a:r>
                      <a:r>
                        <a:rPr lang="en-US" altLang="ko-KR" sz="1000" u="none" strike="noStrike">
                          <a:effectLst/>
                        </a:rPr>
                        <a:t>28</a:t>
                      </a:r>
                      <a:r>
                        <a:rPr lang="ko-KR" altLang="en-US" sz="1000" u="none" strike="noStrike">
                          <a:effectLst/>
                        </a:rPr>
                        <a:t>차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속옷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</a:t>
                      </a:r>
                      <a:r>
                        <a:rPr lang="en-US" altLang="ko-KR" sz="1000" u="none" strike="noStrike">
                          <a:effectLst/>
                        </a:rPr>
                        <a:t>99,900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4005108477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13:20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100570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201673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KT</a:t>
                      </a:r>
                      <a:r>
                        <a:rPr lang="ko-KR" altLang="en-US" sz="1000" u="none" strike="noStrike">
                          <a:effectLst/>
                        </a:rPr>
                        <a:t>휴대폰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삼성갤럭시 노트</a:t>
                      </a:r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무형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>
                          <a:effectLst/>
                        </a:rPr>
                        <a:t>- 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976151895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2020-06-01 13:20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100570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201671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특</a:t>
                      </a:r>
                      <a:r>
                        <a:rPr lang="en-US" altLang="ko-KR" sz="1000" u="none" strike="noStrike">
                          <a:effectLst/>
                        </a:rPr>
                        <a:t>)KT</a:t>
                      </a:r>
                      <a:r>
                        <a:rPr lang="ko-KR" altLang="en-US" sz="1000" u="none" strike="noStrike">
                          <a:effectLst/>
                        </a:rPr>
                        <a:t>휴대폰</a:t>
                      </a:r>
                      <a:r>
                        <a:rPr lang="en-US" altLang="ko-KR" sz="1000" u="none" strike="noStrike">
                          <a:effectLst/>
                        </a:rPr>
                        <a:t>_</a:t>
                      </a:r>
                      <a:r>
                        <a:rPr lang="ko-KR" altLang="en-US" sz="1000" u="none" strike="noStrike">
                          <a:effectLst/>
                        </a:rPr>
                        <a:t>삼성갤럭시 </a:t>
                      </a:r>
                      <a:r>
                        <a:rPr lang="en-US" altLang="ko-KR" sz="1000" u="none" strike="noStrike">
                          <a:effectLst/>
                        </a:rPr>
                        <a:t>A31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무형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1641600840"/>
                  </a:ext>
                </a:extLst>
              </a:tr>
              <a:tr h="1538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2020-06-01 13:40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100570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201673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KT</a:t>
                      </a:r>
                      <a:r>
                        <a:rPr lang="ko-KR" altLang="en-US" sz="1000" u="none" strike="noStrike" dirty="0">
                          <a:effectLst/>
                        </a:rPr>
                        <a:t>휴대폰</a:t>
                      </a:r>
                      <a:r>
                        <a:rPr lang="en-US" altLang="ko-KR" sz="1000" u="none" strike="noStrike" dirty="0">
                          <a:effectLst/>
                        </a:rPr>
                        <a:t>_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삼성갤럭시</a:t>
                      </a:r>
                      <a:r>
                        <a:rPr lang="ko-KR" altLang="en-US" sz="1000" u="none" strike="noStrike" dirty="0">
                          <a:effectLst/>
                        </a:rPr>
                        <a:t> 노트</a:t>
                      </a:r>
                      <a:r>
                        <a:rPr lang="en-US" altLang="ko-KR" sz="1000" u="none" strike="noStrike" dirty="0">
                          <a:effectLst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무형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             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39" marR="5339" marT="5339" marB="0" anchor="ctr"/>
                </a:tc>
                <a:extLst>
                  <a:ext uri="{0D108BD9-81ED-4DB2-BD59-A6C34878D82A}">
                    <a16:rowId xmlns:a16="http://schemas.microsoft.com/office/drawing/2014/main" val="2096181884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8FFA510-ED5B-4B9C-B60F-C97C3F829B7D}"/>
              </a:ext>
            </a:extLst>
          </p:cNvPr>
          <p:cNvSpPr/>
          <p:nvPr/>
        </p:nvSpPr>
        <p:spPr>
          <a:xfrm>
            <a:off x="8418136" y="2102174"/>
            <a:ext cx="622169" cy="44523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929910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1478</TotalTime>
  <Words>3832</Words>
  <Application>Microsoft Office PowerPoint</Application>
  <PresentationFormat>와이드스크린</PresentationFormat>
  <Paragraphs>1085</Paragraphs>
  <Slides>67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HY그래픽M</vt:lpstr>
      <vt:lpstr>Lato</vt:lpstr>
      <vt:lpstr>나눔고딕</vt:lpstr>
      <vt:lpstr>돋움</vt:lpstr>
      <vt:lpstr>맑은 고딕</vt:lpstr>
      <vt:lpstr>Arial</vt:lpstr>
      <vt:lpstr>Trebuchet MS</vt:lpstr>
      <vt:lpstr>Wingdings</vt:lpstr>
      <vt:lpstr>Wingdings 3</vt:lpstr>
      <vt:lpstr>패싯</vt:lpstr>
      <vt:lpstr>NS SHOP+판매실적 예측을 통한 편성 최적화 방안 </vt:lpstr>
      <vt:lpstr>목차</vt:lpstr>
      <vt:lpstr>1. 주제선정 배경 및 개요</vt:lpstr>
      <vt:lpstr>2. 업무 이해_T커머스 개요 및 시장 현황  </vt:lpstr>
      <vt:lpstr>2. 업무 이해_과제목표 및 계획수립</vt:lpstr>
      <vt:lpstr>2. 업무 이해_개발환경</vt:lpstr>
      <vt:lpstr>3. 데이터 이해_데이터 수집</vt:lpstr>
      <vt:lpstr>3. 데이터 이해_ 데이터 수집</vt:lpstr>
      <vt:lpstr>3. 데이터 이해_ 데이터 수집</vt:lpstr>
      <vt:lpstr>3.데이터의 이해_EDA (판매 데이터) </vt:lpstr>
      <vt:lpstr>3.데이터의 이해_EDA (판매 데이터) </vt:lpstr>
      <vt:lpstr>3.데이터의 이해_EDA (판매 데이터) </vt:lpstr>
      <vt:lpstr>3.데이터의 이해_EDA (판매 데이터) </vt:lpstr>
      <vt:lpstr>3.데이터의 이해_EDA (판매 데이터) </vt:lpstr>
      <vt:lpstr>3.데이터의 이해_EDA (판매 데이터) </vt:lpstr>
      <vt:lpstr>3.데이터의 이해_EDA (판매 데이터) </vt:lpstr>
      <vt:lpstr>3.데이터의 이해_EDA (판매 데이터) </vt:lpstr>
      <vt:lpstr>3.데이터의 이해_EDA (판매 데이터) </vt:lpstr>
      <vt:lpstr>PowerPoint 프레젠테이션</vt:lpstr>
      <vt:lpstr>3.데이터의 이해_EDA (판매 데이터) </vt:lpstr>
      <vt:lpstr>3.데이터의 이해_EDA (날씨) </vt:lpstr>
      <vt:lpstr>3.데이터의 이해_EDA (날씨) </vt:lpstr>
      <vt:lpstr>4. 데이터 준비_데이터 전처리1</vt:lpstr>
      <vt:lpstr>4. 데이터 준비_데이터 셋 전처리2</vt:lpstr>
      <vt:lpstr>4. 데이터 준비_분석용 데이터 셋 선택 </vt:lpstr>
      <vt:lpstr>5. 모델링_ 모델링 기법 선택1(통계적 분석과 머신러닝)  </vt:lpstr>
      <vt:lpstr>5. 모델링_ 평가도구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모델링_ XGBOOST성능 개선작업 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Recurrent Neural Network</vt:lpstr>
      <vt:lpstr>5. 모델링_ RNN모델 성능 개선작업 </vt:lpstr>
      <vt:lpstr>5. 모델링_ RNN모델 성능 개선작업 </vt:lpstr>
      <vt:lpstr>6. 평가_ 개선 및 향후과제 </vt:lpstr>
      <vt:lpstr>7. 참고자료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 SHOP+판매실적 예측을 통한 편성 최적화 방안</dc:title>
  <dc:creator>Leeinsun</dc:creator>
  <cp:lastModifiedBy>Leeinsun</cp:lastModifiedBy>
  <cp:revision>246</cp:revision>
  <dcterms:created xsi:type="dcterms:W3CDTF">2020-09-21T02:05:40Z</dcterms:created>
  <dcterms:modified xsi:type="dcterms:W3CDTF">2020-09-28T06:39:54Z</dcterms:modified>
</cp:coreProperties>
</file>